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2"/>
  </p:notesMasterIdLst>
  <p:handoutMasterIdLst>
    <p:handoutMasterId r:id="rId33"/>
  </p:handoutMasterIdLst>
  <p:sldIdLst>
    <p:sldId id="256" r:id="rId2"/>
    <p:sldId id="285" r:id="rId3"/>
    <p:sldId id="262" r:id="rId4"/>
    <p:sldId id="265" r:id="rId5"/>
    <p:sldId id="287" r:id="rId6"/>
    <p:sldId id="288" r:id="rId7"/>
    <p:sldId id="296" r:id="rId8"/>
    <p:sldId id="273" r:id="rId9"/>
    <p:sldId id="276" r:id="rId10"/>
    <p:sldId id="275" r:id="rId11"/>
    <p:sldId id="274" r:id="rId12"/>
    <p:sldId id="270" r:id="rId13"/>
    <p:sldId id="284" r:id="rId14"/>
    <p:sldId id="271" r:id="rId15"/>
    <p:sldId id="272" r:id="rId16"/>
    <p:sldId id="290" r:id="rId17"/>
    <p:sldId id="289" r:id="rId18"/>
    <p:sldId id="291" r:id="rId19"/>
    <p:sldId id="292" r:id="rId20"/>
    <p:sldId id="293" r:id="rId21"/>
    <p:sldId id="281" r:id="rId22"/>
    <p:sldId id="294" r:id="rId23"/>
    <p:sldId id="295" r:id="rId24"/>
    <p:sldId id="282" r:id="rId25"/>
    <p:sldId id="297" r:id="rId26"/>
    <p:sldId id="298" r:id="rId27"/>
    <p:sldId id="299" r:id="rId28"/>
    <p:sldId id="300" r:id="rId29"/>
    <p:sldId id="283" r:id="rId30"/>
    <p:sldId id="25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3302"/>
    <a:srgbClr val="C28220"/>
    <a:srgbClr val="2D637F"/>
    <a:srgbClr val="E09E19"/>
    <a:srgbClr val="9DAD33"/>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20" autoAdjust="0"/>
    <p:restoredTop sz="83333" autoAdjust="0"/>
  </p:normalViewPr>
  <p:slideViewPr>
    <p:cSldViewPr snapToGrid="0" snapToObjects="1">
      <p:cViewPr varScale="1">
        <p:scale>
          <a:sx n="106" d="100"/>
          <a:sy n="106" d="100"/>
        </p:scale>
        <p:origin x="1424" y="176"/>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4/25/19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dirty="0"/>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4/25/19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dirty="0"/>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a:t>
            </a:fld>
            <a:endParaRPr lang="en-US" dirty="0"/>
          </a:p>
        </p:txBody>
      </p:sp>
    </p:spTree>
    <p:extLst>
      <p:ext uri="{BB962C8B-B14F-4D97-AF65-F5344CB8AC3E}">
        <p14:creationId xmlns:p14="http://schemas.microsoft.com/office/powerpoint/2010/main" val="337595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Explain how model works</a:t>
                </a:r>
              </a:p>
              <a:p>
                <a:r>
                  <a:rPr lang="en-US" dirty="0"/>
                  <a:t>Run Sim</a:t>
                </a:r>
              </a:p>
              <a:p>
                <a:r>
                  <a:rPr lang="en-US" dirty="0"/>
                  <a:t>Parse by hits</a:t>
                </a:r>
              </a:p>
              <a:p>
                <a:r>
                  <a:rPr lang="en-US" dirty="0"/>
                  <a:t>Convert Cartesian to Cylindrical</a:t>
                </a:r>
              </a:p>
              <a:p>
                <a:r>
                  <a:rPr lang="en-US" dirty="0"/>
                  <a:t>Histogram Response</a:t>
                </a:r>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dirty="0"/>
          </a:p>
        </p:txBody>
      </p:sp>
    </p:spTree>
    <p:extLst>
      <p:ext uri="{BB962C8B-B14F-4D97-AF65-F5344CB8AC3E}">
        <p14:creationId xmlns:p14="http://schemas.microsoft.com/office/powerpoint/2010/main" val="357281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don’t see – double attenuation</a:t>
            </a:r>
          </a:p>
        </p:txBody>
      </p:sp>
      <p:sp>
        <p:nvSpPr>
          <p:cNvPr id="4" name="Slide Number Placeholder 3"/>
          <p:cNvSpPr>
            <a:spLocks noGrp="1"/>
          </p:cNvSpPr>
          <p:nvPr>
            <p:ph type="sldNum" sz="quarter" idx="5"/>
          </p:nvPr>
        </p:nvSpPr>
        <p:spPr/>
        <p:txBody>
          <a:bodyPr/>
          <a:lstStyle/>
          <a:p>
            <a:fld id="{84B7DBC5-2A13-CA47-B9EE-6017A92B6B18}" type="slidenum">
              <a:rPr lang="en-US" smtClean="0"/>
              <a:t>14</a:t>
            </a:fld>
            <a:endParaRPr lang="en-US" dirty="0"/>
          </a:p>
        </p:txBody>
      </p:sp>
    </p:spTree>
    <p:extLst>
      <p:ext uri="{BB962C8B-B14F-4D97-AF65-F5344CB8AC3E}">
        <p14:creationId xmlns:p14="http://schemas.microsoft.com/office/powerpoint/2010/main" val="84169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pixel is 40 cm x 3</a:t>
            </a:r>
            <a:r>
              <a:rPr lang="en-US" baseline="30000" dirty="0"/>
              <a:t>o</a:t>
            </a:r>
            <a:r>
              <a:rPr lang="en-US" dirty="0"/>
              <a:t> (1047 cm</a:t>
            </a:r>
            <a:r>
              <a:rPr lang="en-US" baseline="30000" dirty="0"/>
              <a:t>2</a:t>
            </a:r>
            <a:r>
              <a:rPr lang="en-US" dirty="0"/>
              <a:t>)  </a:t>
            </a:r>
          </a:p>
        </p:txBody>
      </p:sp>
      <p:sp>
        <p:nvSpPr>
          <p:cNvPr id="4" name="Slide Number Placeholder 3"/>
          <p:cNvSpPr>
            <a:spLocks noGrp="1"/>
          </p:cNvSpPr>
          <p:nvPr>
            <p:ph type="sldNum" sz="quarter" idx="5"/>
          </p:nvPr>
        </p:nvSpPr>
        <p:spPr/>
        <p:txBody>
          <a:bodyPr/>
          <a:lstStyle/>
          <a:p>
            <a:fld id="{84B7DBC5-2A13-CA47-B9EE-6017A92B6B18}" type="slidenum">
              <a:rPr lang="en-US" smtClean="0"/>
              <a:t>15</a:t>
            </a:fld>
            <a:endParaRPr lang="en-US" dirty="0"/>
          </a:p>
        </p:txBody>
      </p:sp>
    </p:spTree>
    <p:extLst>
      <p:ext uri="{BB962C8B-B14F-4D97-AF65-F5344CB8AC3E}">
        <p14:creationId xmlns:p14="http://schemas.microsoft.com/office/powerpoint/2010/main" val="11270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pixel is 40 cm x 3</a:t>
            </a:r>
            <a:r>
              <a:rPr lang="en-US" baseline="30000" dirty="0"/>
              <a:t>o</a:t>
            </a:r>
            <a:r>
              <a:rPr lang="en-US" dirty="0"/>
              <a:t> (1047 cm</a:t>
            </a:r>
            <a:r>
              <a:rPr lang="en-US" baseline="30000" dirty="0"/>
              <a:t>2</a:t>
            </a:r>
            <a:r>
              <a:rPr lang="en-US" dirty="0"/>
              <a:t>)  </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16</a:t>
            </a:fld>
            <a:endParaRPr lang="en-US" dirty="0"/>
          </a:p>
        </p:txBody>
      </p:sp>
    </p:spTree>
    <p:extLst>
      <p:ext uri="{BB962C8B-B14F-4D97-AF65-F5344CB8AC3E}">
        <p14:creationId xmlns:p14="http://schemas.microsoft.com/office/powerpoint/2010/main" val="1054177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pixel is 40 cm x 3</a:t>
            </a:r>
            <a:r>
              <a:rPr lang="en-US" baseline="30000" dirty="0"/>
              <a:t>o</a:t>
            </a:r>
            <a:r>
              <a:rPr lang="en-US" dirty="0"/>
              <a:t> (1047 cm</a:t>
            </a:r>
            <a:r>
              <a:rPr lang="en-US" baseline="30000" dirty="0"/>
              <a:t>2</a:t>
            </a:r>
            <a:r>
              <a:rPr lang="en-US" dirty="0"/>
              <a:t>)  </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dirty="0"/>
          </a:p>
        </p:txBody>
      </p:sp>
    </p:spTree>
    <p:extLst>
      <p:ext uri="{BB962C8B-B14F-4D97-AF65-F5344CB8AC3E}">
        <p14:creationId xmlns:p14="http://schemas.microsoft.com/office/powerpoint/2010/main" val="72923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60Co Source</a:t>
            </a:r>
          </a:p>
          <a:p>
            <a:endParaRPr lang="en-US" dirty="0"/>
          </a:p>
          <a:p>
            <a:r>
              <a:rPr lang="en-US" dirty="0"/>
              <a:t>Located on 1st Floor in SW of room</a:t>
            </a:r>
          </a:p>
          <a:p>
            <a:br>
              <a:rPr lang="en-US" dirty="0"/>
            </a:br>
            <a:r>
              <a:rPr lang="en-US" dirty="0"/>
              <a:t>9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dirty="0"/>
          </a:p>
        </p:txBody>
      </p:sp>
    </p:spTree>
    <p:extLst>
      <p:ext uri="{BB962C8B-B14F-4D97-AF65-F5344CB8AC3E}">
        <p14:creationId xmlns:p14="http://schemas.microsoft.com/office/powerpoint/2010/main" val="130130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60Co Source</a:t>
            </a:r>
          </a:p>
          <a:p>
            <a:endParaRPr lang="en-US" dirty="0"/>
          </a:p>
          <a:p>
            <a:r>
              <a:rPr lang="en-US" dirty="0"/>
              <a:t>Located on 2 Floor in SW of room</a:t>
            </a:r>
          </a:p>
          <a:p>
            <a:br>
              <a:rPr lang="en-US" dirty="0"/>
            </a:br>
            <a:r>
              <a:rPr lang="en-US" dirty="0"/>
              <a:t>9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dirty="0"/>
          </a:p>
        </p:txBody>
      </p:sp>
    </p:spTree>
    <p:extLst>
      <p:ext uri="{BB962C8B-B14F-4D97-AF65-F5344CB8AC3E}">
        <p14:creationId xmlns:p14="http://schemas.microsoft.com/office/powerpoint/2010/main" val="378611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60Co Source</a:t>
            </a:r>
          </a:p>
          <a:p>
            <a:endParaRPr lang="en-US" dirty="0"/>
          </a:p>
          <a:p>
            <a:r>
              <a:rPr lang="en-US" dirty="0"/>
              <a:t>Located on 1st Floor in SW of room</a:t>
            </a:r>
          </a:p>
          <a:p>
            <a:br>
              <a:rPr lang="en-US" dirty="0"/>
            </a:br>
            <a:r>
              <a:rPr lang="en-US" dirty="0"/>
              <a:t>9 Million 1.332 MeV Particles Generated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dirty="0"/>
          </a:p>
        </p:txBody>
      </p:sp>
    </p:spTree>
    <p:extLst>
      <p:ext uri="{BB962C8B-B14F-4D97-AF65-F5344CB8AC3E}">
        <p14:creationId xmlns:p14="http://schemas.microsoft.com/office/powerpoint/2010/main" val="1520379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dirty="0"/>
          </a:p>
        </p:txBody>
      </p:sp>
    </p:spTree>
    <p:extLst>
      <p:ext uri="{BB962C8B-B14F-4D97-AF65-F5344CB8AC3E}">
        <p14:creationId xmlns:p14="http://schemas.microsoft.com/office/powerpoint/2010/main" val="408734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22</a:t>
            </a:fld>
            <a:endParaRPr lang="en-US" dirty="0"/>
          </a:p>
        </p:txBody>
      </p:sp>
    </p:spTree>
    <p:extLst>
      <p:ext uri="{BB962C8B-B14F-4D97-AF65-F5344CB8AC3E}">
        <p14:creationId xmlns:p14="http://schemas.microsoft.com/office/powerpoint/2010/main" val="417892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a comparative flux, but no actual rates or energies. This is helpful for localization, but more information on can help source identification, which can inform things such as exposure time for responders and recovery equipment required</a:t>
            </a:r>
          </a:p>
        </p:txBody>
      </p:sp>
      <p:sp>
        <p:nvSpPr>
          <p:cNvPr id="4" name="Slide Number Placeholder 3"/>
          <p:cNvSpPr>
            <a:spLocks noGrp="1"/>
          </p:cNvSpPr>
          <p:nvPr>
            <p:ph type="sldNum" sz="quarter" idx="5"/>
          </p:nvPr>
        </p:nvSpPr>
        <p:spPr/>
        <p:txBody>
          <a:bodyPr/>
          <a:lstStyle/>
          <a:p>
            <a:fld id="{84B7DBC5-2A13-CA47-B9EE-6017A92B6B18}" type="slidenum">
              <a:rPr lang="en-US" smtClean="0"/>
              <a:t>3</a:t>
            </a:fld>
            <a:endParaRPr lang="en-US" dirty="0"/>
          </a:p>
        </p:txBody>
      </p:sp>
    </p:spTree>
    <p:extLst>
      <p:ext uri="{BB962C8B-B14F-4D97-AF65-F5344CB8AC3E}">
        <p14:creationId xmlns:p14="http://schemas.microsoft.com/office/powerpoint/2010/main" val="3941304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23</a:t>
            </a:fld>
            <a:endParaRPr lang="en-US" dirty="0"/>
          </a:p>
        </p:txBody>
      </p:sp>
    </p:spTree>
    <p:extLst>
      <p:ext uri="{BB962C8B-B14F-4D97-AF65-F5344CB8AC3E}">
        <p14:creationId xmlns:p14="http://schemas.microsoft.com/office/powerpoint/2010/main" val="1998885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24</a:t>
            </a:fld>
            <a:endParaRPr lang="en-US" dirty="0"/>
          </a:p>
        </p:txBody>
      </p:sp>
    </p:spTree>
    <p:extLst>
      <p:ext uri="{BB962C8B-B14F-4D97-AF65-F5344CB8AC3E}">
        <p14:creationId xmlns:p14="http://schemas.microsoft.com/office/powerpoint/2010/main" val="3063737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25</a:t>
            </a:fld>
            <a:endParaRPr lang="en-US" dirty="0"/>
          </a:p>
        </p:txBody>
      </p:sp>
    </p:spTree>
    <p:extLst>
      <p:ext uri="{BB962C8B-B14F-4D97-AF65-F5344CB8AC3E}">
        <p14:creationId xmlns:p14="http://schemas.microsoft.com/office/powerpoint/2010/main" val="422617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26</a:t>
            </a:fld>
            <a:endParaRPr lang="en-US" dirty="0"/>
          </a:p>
        </p:txBody>
      </p:sp>
    </p:spTree>
    <p:extLst>
      <p:ext uri="{BB962C8B-B14F-4D97-AF65-F5344CB8AC3E}">
        <p14:creationId xmlns:p14="http://schemas.microsoft.com/office/powerpoint/2010/main" val="1105766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27</a:t>
            </a:fld>
            <a:endParaRPr lang="en-US" dirty="0"/>
          </a:p>
        </p:txBody>
      </p:sp>
    </p:spTree>
    <p:extLst>
      <p:ext uri="{BB962C8B-B14F-4D97-AF65-F5344CB8AC3E}">
        <p14:creationId xmlns:p14="http://schemas.microsoft.com/office/powerpoint/2010/main" val="235264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features</a:t>
            </a:r>
          </a:p>
        </p:txBody>
      </p:sp>
      <p:sp>
        <p:nvSpPr>
          <p:cNvPr id="4" name="Slide Number Placeholder 3"/>
          <p:cNvSpPr>
            <a:spLocks noGrp="1"/>
          </p:cNvSpPr>
          <p:nvPr>
            <p:ph type="sldNum" sz="quarter" idx="5"/>
          </p:nvPr>
        </p:nvSpPr>
        <p:spPr/>
        <p:txBody>
          <a:bodyPr/>
          <a:lstStyle/>
          <a:p>
            <a:fld id="{84B7DBC5-2A13-CA47-B9EE-6017A92B6B18}" type="slidenum">
              <a:rPr lang="en-US" smtClean="0"/>
              <a:t>28</a:t>
            </a:fld>
            <a:endParaRPr lang="en-US" dirty="0"/>
          </a:p>
        </p:txBody>
      </p:sp>
    </p:spTree>
    <p:extLst>
      <p:ext uri="{BB962C8B-B14F-4D97-AF65-F5344CB8AC3E}">
        <p14:creationId xmlns:p14="http://schemas.microsoft.com/office/powerpoint/2010/main" val="1247099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should focus on feasibility in a real world environment. Scan speed for LAMP is 3 m/s. That would take ~ 24.5 minutes to scan in this manner. Source Activity is high enough to achieve these results but a lower activity/energy source would produce gammas at a much lower rate and less would be strong enough to penetrate the material. Time of collection if drastically increased could probability of adversary detonation.</a:t>
            </a:r>
          </a:p>
        </p:txBody>
      </p:sp>
      <p:sp>
        <p:nvSpPr>
          <p:cNvPr id="4" name="Slide Number Placeholder 3"/>
          <p:cNvSpPr>
            <a:spLocks noGrp="1"/>
          </p:cNvSpPr>
          <p:nvPr>
            <p:ph type="sldNum" sz="quarter" idx="5"/>
          </p:nvPr>
        </p:nvSpPr>
        <p:spPr/>
        <p:txBody>
          <a:bodyPr/>
          <a:lstStyle/>
          <a:p>
            <a:fld id="{84B7DBC5-2A13-CA47-B9EE-6017A92B6B18}" type="slidenum">
              <a:rPr lang="en-US" smtClean="0"/>
              <a:t>29</a:t>
            </a:fld>
            <a:endParaRPr lang="en-US" dirty="0"/>
          </a:p>
        </p:txBody>
      </p:sp>
    </p:spTree>
    <p:extLst>
      <p:ext uri="{BB962C8B-B14F-4D97-AF65-F5344CB8AC3E}">
        <p14:creationId xmlns:p14="http://schemas.microsoft.com/office/powerpoint/2010/main" val="166563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projection is a misnomer in this case. </a:t>
            </a:r>
          </a:p>
          <a:p>
            <a:endParaRPr lang="en-US" dirty="0"/>
          </a:p>
          <a:p>
            <a:r>
              <a:rPr lang="en-US" dirty="0"/>
              <a:t>Quantification is a misnomer</a:t>
            </a:r>
          </a:p>
        </p:txBody>
      </p:sp>
      <p:sp>
        <p:nvSpPr>
          <p:cNvPr id="4" name="Slide Number Placeholder 3"/>
          <p:cNvSpPr>
            <a:spLocks noGrp="1"/>
          </p:cNvSpPr>
          <p:nvPr>
            <p:ph type="sldNum" sz="quarter" idx="5"/>
          </p:nvPr>
        </p:nvSpPr>
        <p:spPr/>
        <p:txBody>
          <a:bodyPr/>
          <a:lstStyle/>
          <a:p>
            <a:fld id="{84B7DBC5-2A13-CA47-B9EE-6017A92B6B18}" type="slidenum">
              <a:rPr lang="en-US" smtClean="0"/>
              <a:t>4</a:t>
            </a:fld>
            <a:endParaRPr lang="en-US" dirty="0"/>
          </a:p>
        </p:txBody>
      </p:sp>
    </p:spTree>
    <p:extLst>
      <p:ext uri="{BB962C8B-B14F-4D97-AF65-F5344CB8AC3E}">
        <p14:creationId xmlns:p14="http://schemas.microsoft.com/office/powerpoint/2010/main" val="219311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Cobalt teletherapy machines have an edge over the linear accelerators because of less maintenance costs, less infrastructure requirements, low power demands, and simple quality assurance of the beam parameters.</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5</a:t>
            </a:fld>
            <a:endParaRPr lang="en-US" dirty="0"/>
          </a:p>
        </p:txBody>
      </p:sp>
    </p:spTree>
    <p:extLst>
      <p:ext uri="{BB962C8B-B14F-4D97-AF65-F5344CB8AC3E}">
        <p14:creationId xmlns:p14="http://schemas.microsoft.com/office/powerpoint/2010/main" val="468240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Beyond Line of Sight (BLOS) – Air Force</a:t>
            </a:r>
          </a:p>
          <a:p>
            <a:pPr marL="285750" indent="-285750">
              <a:buFont typeface="Arial" panose="020B0604020202020204" pitchFamily="34" charset="0"/>
              <a:buChar char="•"/>
            </a:pPr>
            <a:r>
              <a:rPr lang="en-US" dirty="0"/>
              <a:t>Far Area – Air Force </a:t>
            </a:r>
          </a:p>
          <a:p>
            <a:pPr marL="285750" indent="-285750">
              <a:buFont typeface="Arial" panose="020B0604020202020204" pitchFamily="34" charset="0"/>
              <a:buChar char="•"/>
            </a:pPr>
            <a:r>
              <a:rPr lang="en-US" dirty="0"/>
              <a:t>Near Area – just outside the effects range of hazard</a:t>
            </a:r>
          </a:p>
          <a:p>
            <a:pPr marL="285750" indent="-285750">
              <a:buFont typeface="Arial" panose="020B0604020202020204" pitchFamily="34" charset="0"/>
              <a:buChar char="•"/>
            </a:pPr>
            <a:r>
              <a:rPr lang="en-US" dirty="0"/>
              <a:t>Objective Area – within the effects range of hazard</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dirty="0"/>
          </a:p>
        </p:txBody>
      </p:sp>
    </p:spTree>
    <p:extLst>
      <p:ext uri="{BB962C8B-B14F-4D97-AF65-F5344CB8AC3E}">
        <p14:creationId xmlns:p14="http://schemas.microsoft.com/office/powerpoint/2010/main" val="219930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 trivial - Sim files are ~20 GB – have to write a script to strip applicable data [hit location, last interaction, energy, time] and write to NumPy array. ~90 MB</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7</a:t>
            </a:fld>
            <a:endParaRPr lang="en-US" dirty="0"/>
          </a:p>
        </p:txBody>
      </p:sp>
    </p:spTree>
    <p:extLst>
      <p:ext uri="{BB962C8B-B14F-4D97-AF65-F5344CB8AC3E}">
        <p14:creationId xmlns:p14="http://schemas.microsoft.com/office/powerpoint/2010/main" val="331110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approximates a UAS mounted detector system, with pre-plotted GPS coordinates, moving at a fixed radius around a building. Approach is detector agnostic, BB abo</a:t>
            </a:r>
          </a:p>
        </p:txBody>
      </p:sp>
      <p:sp>
        <p:nvSpPr>
          <p:cNvPr id="4" name="Slide Number Placeholder 3"/>
          <p:cNvSpPr>
            <a:spLocks noGrp="1"/>
          </p:cNvSpPr>
          <p:nvPr>
            <p:ph type="sldNum" sz="quarter" idx="5"/>
          </p:nvPr>
        </p:nvSpPr>
        <p:spPr/>
        <p:txBody>
          <a:bodyPr/>
          <a:lstStyle/>
          <a:p>
            <a:fld id="{84B7DBC5-2A13-CA47-B9EE-6017A92B6B18}" type="slidenum">
              <a:rPr lang="en-US" smtClean="0"/>
              <a:t>8</a:t>
            </a:fld>
            <a:endParaRPr lang="en-US" dirty="0"/>
          </a:p>
        </p:txBody>
      </p:sp>
    </p:spTree>
    <p:extLst>
      <p:ext uri="{BB962C8B-B14F-4D97-AF65-F5344CB8AC3E}">
        <p14:creationId xmlns:p14="http://schemas.microsoft.com/office/powerpoint/2010/main" val="422624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9</a:t>
            </a:fld>
            <a:endParaRPr lang="en-US" dirty="0"/>
          </a:p>
        </p:txBody>
      </p:sp>
    </p:spTree>
    <p:extLst>
      <p:ext uri="{BB962C8B-B14F-4D97-AF65-F5344CB8AC3E}">
        <p14:creationId xmlns:p14="http://schemas.microsoft.com/office/powerpoint/2010/main" val="3468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m:t>
                            </m:r>
                          </m:sub>
                        </m:sSub>
                      </m:sup>
                      <m:e>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e>
                        </m:nary>
                      </m:e>
                    </m:nary>
                  </m:oMath>
                </a14:m>
                <a:endParaRPr lang="en-US" dirty="0"/>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dirty="0"/>
          </a:p>
        </p:txBody>
      </p:sp>
    </p:spTree>
    <p:extLst>
      <p:ext uri="{BB962C8B-B14F-4D97-AF65-F5344CB8AC3E}">
        <p14:creationId xmlns:p14="http://schemas.microsoft.com/office/powerpoint/2010/main" val="141669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physics.nist.gov/PhysRefData/Xcom/html/xcom1.html" TargetMode="External"/><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302" y="819319"/>
            <a:ext cx="8048847" cy="1448130"/>
          </a:xfrm>
        </p:spPr>
        <p:txBody>
          <a:bodyPr/>
          <a:lstStyle/>
          <a:p>
            <a:r>
              <a:rPr lang="en-US" dirty="0">
                <a:solidFill>
                  <a:srgbClr val="C28220"/>
                </a:solidFill>
              </a:rPr>
              <a:t>Modeling Gamma Source Detection and Localization </a:t>
            </a:r>
            <a:r>
              <a:rPr lang="en-US" dirty="0"/>
              <a:t>through Materials</a:t>
            </a:r>
            <a:endParaRPr lang="en-US" dirty="0">
              <a:solidFill>
                <a:srgbClr val="C28220"/>
              </a:solidFill>
            </a:endParaRPr>
          </a:p>
        </p:txBody>
      </p:sp>
      <p:sp>
        <p:nvSpPr>
          <p:cNvPr id="3" name="Subtitle 2"/>
          <p:cNvSpPr>
            <a:spLocks noGrp="1"/>
          </p:cNvSpPr>
          <p:nvPr>
            <p:ph type="subTitle" idx="1"/>
          </p:nvPr>
        </p:nvSpPr>
        <p:spPr>
          <a:xfrm>
            <a:off x="685800" y="3104148"/>
            <a:ext cx="6400800" cy="2610852"/>
          </a:xfrm>
        </p:spPr>
        <p:txBody>
          <a:bodyPr>
            <a:normAutofit fontScale="92500" lnSpcReduction="20000"/>
          </a:bodyPr>
          <a:lstStyle/>
          <a:p>
            <a:r>
              <a:rPr lang="en-US" sz="1600" b="1" dirty="0"/>
              <a:t>Darrell Stepter</a:t>
            </a:r>
            <a:r>
              <a:rPr lang="en-US" sz="1600" baseline="30000" dirty="0"/>
              <a:t>1</a:t>
            </a:r>
          </a:p>
          <a:p>
            <a:r>
              <a:rPr lang="en-US" sz="1600" dirty="0"/>
              <a:t>Kai Vetter</a:t>
            </a:r>
            <a:r>
              <a:rPr lang="en-US" sz="1600" baseline="30000" dirty="0"/>
              <a:t>1,2</a:t>
            </a:r>
          </a:p>
          <a:p>
            <a:endParaRPr lang="en-US" sz="1600" baseline="30000" dirty="0"/>
          </a:p>
          <a:p>
            <a:r>
              <a:rPr lang="en-US" sz="1600" baseline="30000" dirty="0"/>
              <a:t>1</a:t>
            </a:r>
            <a:r>
              <a:rPr lang="en-US" sz="1600" dirty="0"/>
              <a:t>University of California, Berkeley</a:t>
            </a:r>
          </a:p>
          <a:p>
            <a:r>
              <a:rPr lang="en-US" sz="1600" i="1" dirty="0"/>
              <a:t>Department of Nuclear Engineering</a:t>
            </a:r>
          </a:p>
          <a:p>
            <a:endParaRPr lang="en-US" sz="1600" dirty="0"/>
          </a:p>
          <a:p>
            <a:r>
              <a:rPr lang="en-US" sz="1600" baseline="30000" dirty="0"/>
              <a:t>2</a:t>
            </a:r>
            <a:r>
              <a:rPr lang="en-US" sz="1600" dirty="0"/>
              <a:t>Lawrence Berkeley National Laboratory</a:t>
            </a:r>
          </a:p>
          <a:p>
            <a:r>
              <a:rPr lang="en-US" sz="1600" i="1" dirty="0"/>
              <a:t>Applied Nuclear Physics – Nuclear Science Division</a:t>
            </a:r>
          </a:p>
          <a:p>
            <a:endParaRPr lang="en-US" sz="1600" i="1" dirty="0"/>
          </a:p>
          <a:p>
            <a:r>
              <a:rPr lang="en-US" sz="1600" dirty="0"/>
              <a:t>Masters Presentation</a:t>
            </a:r>
          </a:p>
          <a:p>
            <a:r>
              <a:rPr lang="en-US" sz="1600" dirty="0"/>
              <a:t>May 2019</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7"/>
                <a:ext cx="8098221" cy="4138468"/>
              </a:xfrm>
            </p:spPr>
            <p:txBody>
              <a:bodyPr>
                <a:normAutofit lnSpcReduction="10000"/>
              </a:bodyPr>
              <a:lstStyle/>
              <a:p>
                <a:r>
                  <a:rPr lang="en-US" dirty="0"/>
                  <a:t>Flux:</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𝐵</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𝐴𝑐𝑡𝑖𝑣𝑖𝑡𝑦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𝐵𝑟𝑎𝑛𝑐h𝑖𝑛𝑔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𝑅𝑎𝑡𝑖𝑜</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𝐷𝑒𝑐𝑡𝑒𝑐𝑡𝑜𝑟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𝐸𝑓𝑓𝑖𝑐𝑖𝑒𝑛𝑐𝑦</m:t>
                      </m:r>
                      <m:r>
                        <a:rPr lang="en-US" b="0" i="1" smtClean="0">
                          <a:latin typeface="Cambria Math" panose="02040503050406030204" pitchFamily="18" charset="0"/>
                          <a:ea typeface="Cambria Math" panose="02040503050406030204" pitchFamily="18" charset="0"/>
                        </a:rPr>
                        <m:t> (%)</m:t>
                      </m:r>
                    </m:oMath>
                  </m:oMathPara>
                </a14:m>
                <a:endParaRPr lang="en-US" b="0" dirty="0">
                  <a:ea typeface="Cambria Math" panose="02040503050406030204" pitchFamily="18" charset="0"/>
                </a:endParaRPr>
              </a:p>
              <a:p>
                <a:endParaRPr lang="en-US" b="0" dirty="0">
                  <a:ea typeface="Cambria Math" panose="02040503050406030204" pitchFamily="18" charset="0"/>
                </a:endParaRPr>
              </a:p>
              <a:p>
                <a:r>
                  <a:rPr lang="en-US" dirty="0"/>
                  <a:t>Use of this equation requires physical dimensions of </a:t>
                </a:r>
                <a:r>
                  <a:rPr lang="en-US" i="1" dirty="0"/>
                  <a:t>A</a:t>
                </a:r>
                <a:r>
                  <a:rPr lang="en-US" i="1" baseline="-25000" dirty="0"/>
                  <a:t>d</a:t>
                </a:r>
                <a:r>
                  <a:rPr lang="en-US" dirty="0"/>
                  <a:t> to be small compared to R, so that near-field effects can be neglected. Does not hold true for entire detector, but is true for segments of detector normal to source. </a:t>
                </a:r>
              </a:p>
              <a:p>
                <a:endParaRPr lang="en-US" dirty="0"/>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7"/>
                <a:ext cx="8098221" cy="4138468"/>
              </a:xfrm>
              <a:blipFill>
                <a:blip r:embed="rId3"/>
                <a:stretch>
                  <a:fillRect l="-313" t="-612"/>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5797255" y="6627290"/>
            <a:ext cx="3346745" cy="23071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*Morse, Analytical Methods for Nonproliferation, pg. 24</a:t>
            </a:r>
          </a:p>
        </p:txBody>
      </p:sp>
      <p:pic>
        <p:nvPicPr>
          <p:cNvPr id="2" name="Picture 1">
            <a:extLst>
              <a:ext uri="{FF2B5EF4-FFF2-40B4-BE49-F238E27FC236}">
                <a16:creationId xmlns:a16="http://schemas.microsoft.com/office/drawing/2014/main" id="{D53E572E-7DCB-AF45-B7B1-7648D1BF4DEF}"/>
              </a:ext>
            </a:extLst>
          </p:cNvPr>
          <p:cNvPicPr>
            <a:picLocks noChangeAspect="1"/>
          </p:cNvPicPr>
          <p:nvPr/>
        </p:nvPicPr>
        <p:blipFill>
          <a:blip r:embed="rId4"/>
          <a:stretch>
            <a:fillRect/>
          </a:stretch>
        </p:blipFill>
        <p:spPr>
          <a:xfrm>
            <a:off x="6422065" y="1551771"/>
            <a:ext cx="2133356" cy="2523971"/>
          </a:xfrm>
          <a:prstGeom prst="rect">
            <a:avLst/>
          </a:prstGeom>
        </p:spPr>
      </p:pic>
    </p:spTree>
    <p:extLst>
      <p:ext uri="{BB962C8B-B14F-4D97-AF65-F5344CB8AC3E}">
        <p14:creationId xmlns:p14="http://schemas.microsoft.com/office/powerpoint/2010/main" val="228085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455826"/>
          </a:xfrm>
        </p:spPr>
        <p:txBody>
          <a:bodyPr>
            <a:normAutofit/>
          </a:bodyPr>
          <a:lstStyle/>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r>
              <a:rPr lang="en-US" b="0" dirty="0">
                <a:ea typeface="Cambria Math" panose="02040503050406030204" pitchFamily="18" charset="0"/>
              </a:rPr>
              <a:t>Simulating </a:t>
            </a:r>
            <a:r>
              <a:rPr lang="en-US" b="0" baseline="30000" dirty="0">
                <a:ea typeface="Cambria Math" panose="02040503050406030204" pitchFamily="18" charset="0"/>
              </a:rPr>
              <a:t>60</a:t>
            </a:r>
            <a:r>
              <a:rPr lang="en-US" dirty="0">
                <a:ea typeface="Cambria Math" panose="02040503050406030204" pitchFamily="18" charset="0"/>
              </a:rPr>
              <a:t>Co source producing 3 million gammas, 100% Branching Ratio for 1.332 MeV Gamma, 7.5 m distance, and 40cm * 3° (1570.8 cm</a:t>
            </a:r>
            <a:r>
              <a:rPr lang="en-US" baseline="30000" dirty="0">
                <a:ea typeface="Cambria Math" panose="02040503050406030204" pitchFamily="18" charset="0"/>
              </a:rPr>
              <a:t>2</a:t>
            </a:r>
            <a:r>
              <a:rPr lang="en-US" dirty="0">
                <a:ea typeface="Cambria Math" panose="02040503050406030204" pitchFamily="18" charset="0"/>
              </a:rPr>
              <a:t>) Detector Area, and 100% efficiency. </a:t>
            </a:r>
          </a:p>
          <a:p>
            <a:r>
              <a:rPr lang="en-US" dirty="0">
                <a:ea typeface="Cambria Math" panose="02040503050406030204" pitchFamily="18" charset="0"/>
              </a:rPr>
              <a:t>				</a:t>
            </a:r>
          </a:p>
          <a:p>
            <a:r>
              <a:rPr lang="en-US" b="1" dirty="0">
                <a:ea typeface="Cambria Math" panose="02040503050406030204" pitchFamily="18" charset="0"/>
              </a:rPr>
              <a:t>Expected: 666.66 Expected Counts</a:t>
            </a:r>
          </a:p>
          <a:p>
            <a:r>
              <a:rPr lang="en-US" b="1" dirty="0">
                <a:ea typeface="Cambria Math" panose="02040503050406030204" pitchFamily="18" charset="0"/>
              </a:rPr>
              <a:t>Calculated: 668.21 Mean Counts, 24.87 St. Dev.</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a:t>
            </a:r>
          </a:p>
        </p:txBody>
      </p:sp>
      <p:pic>
        <p:nvPicPr>
          <p:cNvPr id="2" name="Picture 1">
            <a:extLst>
              <a:ext uri="{FF2B5EF4-FFF2-40B4-BE49-F238E27FC236}">
                <a16:creationId xmlns:a16="http://schemas.microsoft.com/office/drawing/2014/main" id="{EE2BF1D5-8363-904A-A82A-BF4E401CF6FC}"/>
              </a:ext>
            </a:extLst>
          </p:cNvPr>
          <p:cNvPicPr>
            <a:picLocks noChangeAspect="1"/>
          </p:cNvPicPr>
          <p:nvPr/>
        </p:nvPicPr>
        <p:blipFill>
          <a:blip r:embed="rId3"/>
          <a:stretch>
            <a:fillRect/>
          </a:stretch>
        </p:blipFill>
        <p:spPr>
          <a:xfrm>
            <a:off x="0" y="1068414"/>
            <a:ext cx="9093005" cy="2217046"/>
          </a:xfrm>
          <a:prstGeom prst="rect">
            <a:avLst/>
          </a:prstGeom>
        </p:spPr>
      </p:pic>
      <p:pic>
        <p:nvPicPr>
          <p:cNvPr id="3" name="Picture 2">
            <a:extLst>
              <a:ext uri="{FF2B5EF4-FFF2-40B4-BE49-F238E27FC236}">
                <a16:creationId xmlns:a16="http://schemas.microsoft.com/office/drawing/2014/main" id="{0CC84DCF-4EC8-C44B-B2D2-3DF998167537}"/>
              </a:ext>
            </a:extLst>
          </p:cNvPr>
          <p:cNvPicPr>
            <a:picLocks noChangeAspect="1"/>
          </p:cNvPicPr>
          <p:nvPr/>
        </p:nvPicPr>
        <p:blipFill>
          <a:blip r:embed="rId4"/>
          <a:stretch>
            <a:fillRect/>
          </a:stretch>
        </p:blipFill>
        <p:spPr>
          <a:xfrm>
            <a:off x="4900086" y="3696570"/>
            <a:ext cx="3536851" cy="2406518"/>
          </a:xfrm>
          <a:prstGeom prst="rect">
            <a:avLst/>
          </a:prstGeom>
        </p:spPr>
      </p:pic>
      <p:sp>
        <p:nvSpPr>
          <p:cNvPr id="5" name="Rectangle 4">
            <a:extLst>
              <a:ext uri="{FF2B5EF4-FFF2-40B4-BE49-F238E27FC236}">
                <a16:creationId xmlns:a16="http://schemas.microsoft.com/office/drawing/2014/main" id="{7178A79E-30A7-F844-8B49-EC9718FE2C65}"/>
              </a:ext>
            </a:extLst>
          </p:cNvPr>
          <p:cNvSpPr/>
          <p:nvPr/>
        </p:nvSpPr>
        <p:spPr>
          <a:xfrm>
            <a:off x="467832" y="2052089"/>
            <a:ext cx="7655443" cy="11695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07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6"/>
                <a:ext cx="8098221" cy="4002293"/>
              </a:xfrm>
            </p:spPr>
            <p:txBody>
              <a:bodyPr>
                <a:normAutofit/>
              </a:bodyPr>
              <a:lstStyle/>
              <a:p>
                <a:r>
                  <a:rPr lang="en-US" dirty="0"/>
                  <a:t>Attenuation:</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𝐿</m:t>
                          </m:r>
                        </m:sup>
                      </m:sSup>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𝑀𝑎𝑠𝑠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𝐶𝑜𝑒𝑓𝑓𝑖𝑐𝑖𝑒𝑛𝑡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𝑔</m:t>
                              </m:r>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𝐷𝑒𝑛𝑠𝑖𝑡𝑦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𝐿</m:t>
                          </m:r>
                        </m:sup>
                      </m:sSup>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ea typeface="Cambria Math" panose="02040503050406030204" pitchFamily="18" charset="0"/>
                </a:endParaRPr>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6"/>
                <a:ext cx="8098221" cy="4002293"/>
              </a:xfrm>
              <a:blipFill>
                <a:blip r:embed="rId2"/>
                <a:stretch>
                  <a:fillRect l="-313" t="-633"/>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Tree>
    <p:extLst>
      <p:ext uri="{BB962C8B-B14F-4D97-AF65-F5344CB8AC3E}">
        <p14:creationId xmlns:p14="http://schemas.microsoft.com/office/powerpoint/2010/main" val="95228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8098221" cy="4392032"/>
          </a:xfrm>
        </p:spPr>
        <p:txBody>
          <a:bodyPr>
            <a:normAutofit/>
          </a:bodyPr>
          <a:lstStyle/>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0.062 Mass Attenuation Coefficient, 2.3 g/cm3 Density, and 10 cm Attenuation Length.</a:t>
            </a:r>
          </a:p>
          <a:p>
            <a:endParaRPr lang="en-US" dirty="0">
              <a:ea typeface="Cambria Math" panose="02040503050406030204" pitchFamily="18" charset="0"/>
            </a:endParaRPr>
          </a:p>
          <a:p>
            <a:r>
              <a:rPr lang="en-US" b="1" dirty="0">
                <a:ea typeface="Cambria Math" panose="02040503050406030204" pitchFamily="18" charset="0"/>
              </a:rPr>
              <a:t>Expected: 60.998 Expected Counts</a:t>
            </a:r>
          </a:p>
          <a:p>
            <a:r>
              <a:rPr lang="en-US" b="1" dirty="0">
                <a:ea typeface="Cambria Math" panose="02040503050406030204" pitchFamily="18" charset="0"/>
              </a:rPr>
              <a:t>Calculated: 61.06 Mean Counts, 7.30 St. Dev. </a:t>
            </a:r>
          </a:p>
          <a:p>
            <a:endParaRPr lang="en-US" dirty="0">
              <a:ea typeface="Cambria Math" panose="02040503050406030204" pitchFamily="18" charset="0"/>
            </a:endParaRP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MODEL VALIDATION: Mathematical Flux and Count-rate Calculations with Attenuation</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1839433" y="6677247"/>
            <a:ext cx="7317371" cy="25970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*Mass Attenuation Coefficient for Concrete, Ordinary (NIST) from </a:t>
            </a:r>
            <a:r>
              <a:rPr lang="en-US" sz="900" dirty="0">
                <a:solidFill>
                  <a:schemeClr val="bg1"/>
                </a:solidFill>
                <a:hlinkClick r:id="rId2">
                  <a:extLst>
                    <a:ext uri="{A12FA001-AC4F-418D-AE19-62706E023703}">
                      <ahyp:hlinkClr xmlns:ahyp="http://schemas.microsoft.com/office/drawing/2018/hyperlinkcolor" val="tx"/>
                    </a:ext>
                  </a:extLst>
                </a:hlinkClick>
              </a:rPr>
              <a:t>https://physics.nist.gov/PhysRefData/Xcom/html/xcom1.html</a:t>
            </a:r>
            <a:endParaRPr lang="en-US" sz="900" dirty="0">
              <a:solidFill>
                <a:schemeClr val="bg1"/>
              </a:solidFill>
            </a:endParaRPr>
          </a:p>
        </p:txBody>
      </p:sp>
      <p:pic>
        <p:nvPicPr>
          <p:cNvPr id="5" name="Picture 4">
            <a:extLst>
              <a:ext uri="{FF2B5EF4-FFF2-40B4-BE49-F238E27FC236}">
                <a16:creationId xmlns:a16="http://schemas.microsoft.com/office/drawing/2014/main" id="{1930E002-B4E5-EA43-92FE-0BB5C967E0A8}"/>
              </a:ext>
            </a:extLst>
          </p:cNvPr>
          <p:cNvPicPr>
            <a:picLocks/>
          </p:cNvPicPr>
          <p:nvPr/>
        </p:nvPicPr>
        <p:blipFill>
          <a:blip r:embed="rId3"/>
          <a:stretch>
            <a:fillRect/>
          </a:stretch>
        </p:blipFill>
        <p:spPr>
          <a:xfrm>
            <a:off x="3872" y="1051834"/>
            <a:ext cx="9089136" cy="2221992"/>
          </a:xfrm>
          <a:prstGeom prst="rect">
            <a:avLst/>
          </a:prstGeom>
        </p:spPr>
      </p:pic>
      <p:sp>
        <p:nvSpPr>
          <p:cNvPr id="7" name="Rectangle 6">
            <a:extLst>
              <a:ext uri="{FF2B5EF4-FFF2-40B4-BE49-F238E27FC236}">
                <a16:creationId xmlns:a16="http://schemas.microsoft.com/office/drawing/2014/main" id="{E6BB45FC-CFA0-3C48-8448-21DA0773EBE7}"/>
              </a:ext>
            </a:extLst>
          </p:cNvPr>
          <p:cNvSpPr/>
          <p:nvPr/>
        </p:nvSpPr>
        <p:spPr>
          <a:xfrm>
            <a:off x="457200" y="2045872"/>
            <a:ext cx="7740502" cy="11253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1A82E45-0A16-2C48-B6D2-147DF45C17F2}"/>
              </a:ext>
            </a:extLst>
          </p:cNvPr>
          <p:cNvPicPr>
            <a:picLocks noChangeAspect="1"/>
          </p:cNvPicPr>
          <p:nvPr/>
        </p:nvPicPr>
        <p:blipFill>
          <a:blip r:embed="rId4"/>
          <a:stretch>
            <a:fillRect/>
          </a:stretch>
        </p:blipFill>
        <p:spPr>
          <a:xfrm>
            <a:off x="5630582" y="3725447"/>
            <a:ext cx="3526222" cy="2449796"/>
          </a:xfrm>
          <a:prstGeom prst="rect">
            <a:avLst/>
          </a:prstGeom>
        </p:spPr>
      </p:pic>
    </p:spTree>
    <p:extLst>
      <p:ext uri="{BB962C8B-B14F-4D97-AF65-F5344CB8AC3E}">
        <p14:creationId xmlns:p14="http://schemas.microsoft.com/office/powerpoint/2010/main" val="3946503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4411105" cy="466579"/>
          </a:xfrm>
        </p:spPr>
        <p:txBody>
          <a:bodyPr>
            <a:normAutofit/>
          </a:bodyPr>
          <a:lstStyle/>
          <a:p>
            <a:r>
              <a:rPr lang="en-US" dirty="0"/>
              <a:t>Full Energy Deposition</a:t>
            </a:r>
          </a:p>
        </p:txBody>
      </p:sp>
      <p:sp>
        <p:nvSpPr>
          <p:cNvPr id="8" name="Title 1"/>
          <p:cNvSpPr>
            <a:spLocks noGrp="1"/>
          </p:cNvSpPr>
          <p:nvPr>
            <p:ph type="title"/>
          </p:nvPr>
        </p:nvSpPr>
        <p:spPr>
          <a:xfrm>
            <a:off x="457200" y="763808"/>
            <a:ext cx="8635806" cy="404988"/>
          </a:xfrm>
        </p:spPr>
        <p:txBody>
          <a:bodyPr>
            <a:noAutofit/>
          </a:bodyPr>
          <a:lstStyle/>
          <a:p>
            <a:r>
              <a:rPr lang="en-US" sz="2800" dirty="0"/>
              <a:t>GEOMEGA MODEL: Segregating Simulation Data – Based off Energy and Last Location</a:t>
            </a:r>
          </a:p>
        </p:txBody>
      </p:sp>
      <p:sp>
        <p:nvSpPr>
          <p:cNvPr id="27" name="Text Placeholder 3">
            <a:extLst>
              <a:ext uri="{FF2B5EF4-FFF2-40B4-BE49-F238E27FC236}">
                <a16:creationId xmlns:a16="http://schemas.microsoft.com/office/drawing/2014/main" id="{4D7E1BDD-5C33-5C48-A14A-234A1836FB63}"/>
              </a:ext>
            </a:extLst>
          </p:cNvPr>
          <p:cNvSpPr txBox="1">
            <a:spLocks/>
          </p:cNvSpPr>
          <p:nvPr/>
        </p:nvSpPr>
        <p:spPr>
          <a:xfrm>
            <a:off x="4707857" y="1173422"/>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Concrete Scattered</a:t>
            </a:r>
          </a:p>
        </p:txBody>
      </p:sp>
      <p:sp>
        <p:nvSpPr>
          <p:cNvPr id="51" name="Text Placeholder 3">
            <a:extLst>
              <a:ext uri="{FF2B5EF4-FFF2-40B4-BE49-F238E27FC236}">
                <a16:creationId xmlns:a16="http://schemas.microsoft.com/office/drawing/2014/main" id="{1938A5E1-8F29-2E46-86A0-81ABC4F47EA3}"/>
              </a:ext>
            </a:extLst>
          </p:cNvPr>
          <p:cNvSpPr txBox="1">
            <a:spLocks/>
          </p:cNvSpPr>
          <p:nvPr/>
        </p:nvSpPr>
        <p:spPr>
          <a:xfrm>
            <a:off x="2737201" y="3491373"/>
            <a:ext cx="4075799" cy="35962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Partial Energy Deposition – Asphalt Scattered</a:t>
            </a:r>
          </a:p>
        </p:txBody>
      </p:sp>
      <p:grpSp>
        <p:nvGrpSpPr>
          <p:cNvPr id="13" name="Group 12">
            <a:extLst>
              <a:ext uri="{FF2B5EF4-FFF2-40B4-BE49-F238E27FC236}">
                <a16:creationId xmlns:a16="http://schemas.microsoft.com/office/drawing/2014/main" id="{2A81BE64-51EC-9E45-A560-EA32ECA704F5}"/>
              </a:ext>
            </a:extLst>
          </p:cNvPr>
          <p:cNvGrpSpPr/>
          <p:nvPr/>
        </p:nvGrpSpPr>
        <p:grpSpPr>
          <a:xfrm>
            <a:off x="5461127" y="1470880"/>
            <a:ext cx="3099412" cy="1931948"/>
            <a:chOff x="5122147" y="1289611"/>
            <a:chExt cx="3099412" cy="1931948"/>
          </a:xfrm>
        </p:grpSpPr>
        <p:cxnSp>
          <p:nvCxnSpPr>
            <p:cNvPr id="99" name="Straight Arrow Connector 98">
              <a:extLst>
                <a:ext uri="{FF2B5EF4-FFF2-40B4-BE49-F238E27FC236}">
                  <a16:creationId xmlns:a16="http://schemas.microsoft.com/office/drawing/2014/main" id="{826AED0F-9548-DC4E-9781-1E0B4F68F343}"/>
                </a:ext>
              </a:extLst>
            </p:cNvPr>
            <p:cNvCxnSpPr>
              <a:cxnSpLocks/>
            </p:cNvCxnSpPr>
            <p:nvPr/>
          </p:nvCxnSpPr>
          <p:spPr>
            <a:xfrm flipV="1">
              <a:off x="5749628" y="2469384"/>
              <a:ext cx="2168481" cy="510541"/>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CA1DCD5-1C90-5746-BF84-BDA485A14E33}"/>
                </a:ext>
              </a:extLst>
            </p:cNvPr>
            <p:cNvCxnSpPr>
              <a:cxnSpLocks/>
              <a:stCxn id="96" idx="4"/>
            </p:cNvCxnSpPr>
            <p:nvPr/>
          </p:nvCxnSpPr>
          <p:spPr>
            <a:xfrm>
              <a:off x="5278390" y="2256887"/>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23621712-DE80-F74B-81D8-B80E2CB88AAB}"/>
                </a:ext>
              </a:extLst>
            </p:cNvPr>
            <p:cNvGrpSpPr/>
            <p:nvPr/>
          </p:nvGrpSpPr>
          <p:grpSpPr>
            <a:xfrm>
              <a:off x="5122147" y="1289611"/>
              <a:ext cx="3099412" cy="1931948"/>
              <a:chOff x="483155" y="1288309"/>
              <a:chExt cx="3099412" cy="1931948"/>
            </a:xfrm>
          </p:grpSpPr>
          <p:grpSp>
            <p:nvGrpSpPr>
              <p:cNvPr id="87" name="Group 86">
                <a:extLst>
                  <a:ext uri="{FF2B5EF4-FFF2-40B4-BE49-F238E27FC236}">
                    <a16:creationId xmlns:a16="http://schemas.microsoft.com/office/drawing/2014/main" id="{75D45486-387B-6244-B2B2-40C8BAB5F6EB}"/>
                  </a:ext>
                </a:extLst>
              </p:cNvPr>
              <p:cNvGrpSpPr/>
              <p:nvPr/>
            </p:nvGrpSpPr>
            <p:grpSpPr>
              <a:xfrm>
                <a:off x="483155" y="1288309"/>
                <a:ext cx="3099412" cy="1931948"/>
                <a:chOff x="4690720" y="3560892"/>
                <a:chExt cx="3099412" cy="1931948"/>
              </a:xfrm>
            </p:grpSpPr>
            <p:cxnSp>
              <p:nvCxnSpPr>
                <p:cNvPr id="89" name="Straight Arrow Connector 88">
                  <a:extLst>
                    <a:ext uri="{FF2B5EF4-FFF2-40B4-BE49-F238E27FC236}">
                      <a16:creationId xmlns:a16="http://schemas.microsoft.com/office/drawing/2014/main" id="{28E85FD2-EEDF-CD49-83E6-9E1D1A8CB65E}"/>
                    </a:ext>
                  </a:extLst>
                </p:cNvPr>
                <p:cNvCxnSpPr>
                  <a:cxnSpLocks/>
                  <a:stCxn id="96" idx="6"/>
                </p:cNvCxnSpPr>
                <p:nvPr/>
              </p:nvCxnSpPr>
              <p:spPr>
                <a:xfrm>
                  <a:off x="4982530" y="4399085"/>
                  <a:ext cx="2518326" cy="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549CE83-BEB0-9942-984F-522922A91294}"/>
                    </a:ext>
                  </a:extLst>
                </p:cNvPr>
                <p:cNvCxnSpPr>
                  <a:cxnSpLocks/>
                  <a:stCxn id="96" idx="5"/>
                </p:cNvCxnSpPr>
                <p:nvPr/>
              </p:nvCxnSpPr>
              <p:spPr>
                <a:xfrm>
                  <a:off x="4942823" y="4490361"/>
                  <a:ext cx="2554491" cy="502680"/>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378FA5E1-A899-1A49-A29D-88B8C1ACEAA5}"/>
                    </a:ext>
                  </a:extLst>
                </p:cNvPr>
                <p:cNvGrpSpPr/>
                <p:nvPr/>
              </p:nvGrpSpPr>
              <p:grpSpPr>
                <a:xfrm>
                  <a:off x="4690720" y="3560892"/>
                  <a:ext cx="3099412" cy="1931948"/>
                  <a:chOff x="4286675" y="3560892"/>
                  <a:chExt cx="3099412" cy="1931948"/>
                </a:xfrm>
              </p:grpSpPr>
              <p:grpSp>
                <p:nvGrpSpPr>
                  <p:cNvPr id="92" name="Group 91">
                    <a:extLst>
                      <a:ext uri="{FF2B5EF4-FFF2-40B4-BE49-F238E27FC236}">
                        <a16:creationId xmlns:a16="http://schemas.microsoft.com/office/drawing/2014/main" id="{DF63AF8B-B144-0E49-B2FB-17DA408D5B66}"/>
                      </a:ext>
                    </a:extLst>
                  </p:cNvPr>
                  <p:cNvGrpSpPr/>
                  <p:nvPr/>
                </p:nvGrpSpPr>
                <p:grpSpPr>
                  <a:xfrm>
                    <a:off x="4307352" y="3560892"/>
                    <a:ext cx="2785917" cy="1702224"/>
                    <a:chOff x="4303812" y="1512232"/>
                    <a:chExt cx="1899957" cy="1219200"/>
                  </a:xfrm>
                </p:grpSpPr>
                <p:grpSp>
                  <p:nvGrpSpPr>
                    <p:cNvPr id="94" name="Group 93">
                      <a:extLst>
                        <a:ext uri="{FF2B5EF4-FFF2-40B4-BE49-F238E27FC236}">
                          <a16:creationId xmlns:a16="http://schemas.microsoft.com/office/drawing/2014/main" id="{28D384CD-62CC-D24D-AD36-F92417B9CDD4}"/>
                        </a:ext>
                      </a:extLst>
                    </p:cNvPr>
                    <p:cNvGrpSpPr/>
                    <p:nvPr/>
                  </p:nvGrpSpPr>
                  <p:grpSpPr>
                    <a:xfrm>
                      <a:off x="4303812" y="1723417"/>
                      <a:ext cx="1899957" cy="481616"/>
                      <a:chOff x="1145628" y="1910465"/>
                      <a:chExt cx="1899957" cy="481616"/>
                    </a:xfrm>
                  </p:grpSpPr>
                  <p:sp>
                    <p:nvSpPr>
                      <p:cNvPr id="96" name="Oval 95">
                        <a:extLst>
                          <a:ext uri="{FF2B5EF4-FFF2-40B4-BE49-F238E27FC236}">
                            <a16:creationId xmlns:a16="http://schemas.microsoft.com/office/drawing/2014/main" id="{1B12D294-378C-0146-B0BA-B3CD86BC7557}"/>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Arrow Connector 96">
                        <a:extLst>
                          <a:ext uri="{FF2B5EF4-FFF2-40B4-BE49-F238E27FC236}">
                            <a16:creationId xmlns:a16="http://schemas.microsoft.com/office/drawing/2014/main" id="{B6FDB976-E085-FC46-9C75-3EB6D9BB34B8}"/>
                          </a:ext>
                        </a:extLst>
                      </p:cNvPr>
                      <p:cNvCxnSpPr>
                        <a:cxnSpLocks/>
                        <a:stCxn id="96" idx="7"/>
                      </p:cNvCxnSpPr>
                      <p:nvPr/>
                    </p:nvCxnSpPr>
                    <p:spPr>
                      <a:xfrm flipV="1">
                        <a:off x="1303457" y="1910465"/>
                        <a:ext cx="1742128" cy="323787"/>
                      </a:xfrm>
                      <a:prstGeom prst="straightConnector1">
                        <a:avLst/>
                      </a:prstGeom>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sp>
                  <p:nvSpPr>
                    <p:cNvPr id="95" name="Rectangle 94">
                      <a:extLst>
                        <a:ext uri="{FF2B5EF4-FFF2-40B4-BE49-F238E27FC236}">
                          <a16:creationId xmlns:a16="http://schemas.microsoft.com/office/drawing/2014/main" id="{0023A144-F8D0-B747-9EC9-6D466B8C48C2}"/>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EF528031-482F-BD4A-9509-14E12C232B76}"/>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88" name="Rectangle 87">
                <a:extLst>
                  <a:ext uri="{FF2B5EF4-FFF2-40B4-BE49-F238E27FC236}">
                    <a16:creationId xmlns:a16="http://schemas.microsoft.com/office/drawing/2014/main" id="{7204AF19-CC70-694E-B85B-7FF7ECFAD9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3" name="Group 22">
            <a:extLst>
              <a:ext uri="{FF2B5EF4-FFF2-40B4-BE49-F238E27FC236}">
                <a16:creationId xmlns:a16="http://schemas.microsoft.com/office/drawing/2014/main" id="{F6EB12EC-6D9E-D447-AD67-C66B9ECF9C0D}"/>
              </a:ext>
            </a:extLst>
          </p:cNvPr>
          <p:cNvGrpSpPr/>
          <p:nvPr/>
        </p:nvGrpSpPr>
        <p:grpSpPr>
          <a:xfrm>
            <a:off x="3225396" y="3789204"/>
            <a:ext cx="3099412" cy="1931948"/>
            <a:chOff x="2951989" y="3596048"/>
            <a:chExt cx="3099412" cy="1931948"/>
          </a:xfrm>
        </p:grpSpPr>
        <p:cxnSp>
          <p:nvCxnSpPr>
            <p:cNvPr id="115" name="Straight Arrow Connector 114">
              <a:extLst>
                <a:ext uri="{FF2B5EF4-FFF2-40B4-BE49-F238E27FC236}">
                  <a16:creationId xmlns:a16="http://schemas.microsoft.com/office/drawing/2014/main" id="{CC53278B-DAC7-B74E-B7B3-D79A3A6960CA}"/>
                </a:ext>
              </a:extLst>
            </p:cNvPr>
            <p:cNvCxnSpPr>
              <a:cxnSpLocks/>
            </p:cNvCxnSpPr>
            <p:nvPr/>
          </p:nvCxnSpPr>
          <p:spPr>
            <a:xfrm>
              <a:off x="3239552" y="4455206"/>
              <a:ext cx="1903272" cy="8221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68C456AF-63F9-9A40-BA49-52D5AFD7C296}"/>
                </a:ext>
              </a:extLst>
            </p:cNvPr>
            <p:cNvGrpSpPr/>
            <p:nvPr/>
          </p:nvGrpSpPr>
          <p:grpSpPr>
            <a:xfrm>
              <a:off x="2951989" y="3596048"/>
              <a:ext cx="3099412" cy="1931948"/>
              <a:chOff x="5122147" y="1289611"/>
              <a:chExt cx="3099412" cy="1931948"/>
            </a:xfrm>
          </p:grpSpPr>
          <p:cxnSp>
            <p:nvCxnSpPr>
              <p:cNvPr id="101" name="Straight Arrow Connector 100">
                <a:extLst>
                  <a:ext uri="{FF2B5EF4-FFF2-40B4-BE49-F238E27FC236}">
                    <a16:creationId xmlns:a16="http://schemas.microsoft.com/office/drawing/2014/main" id="{CF68CB9D-66A2-7C4D-89EA-6D373A669512}"/>
                  </a:ext>
                </a:extLst>
              </p:cNvPr>
              <p:cNvCxnSpPr>
                <a:cxnSpLocks/>
                <a:stCxn id="110" idx="1"/>
              </p:cNvCxnSpPr>
              <p:nvPr/>
            </p:nvCxnSpPr>
            <p:spPr>
              <a:xfrm flipV="1">
                <a:off x="6671853" y="2469385"/>
                <a:ext cx="1246256" cy="512116"/>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0CDCAAB-9370-D04D-A931-23BBAD864E5E}"/>
                  </a:ext>
                </a:extLst>
              </p:cNvPr>
              <p:cNvCxnSpPr>
                <a:cxnSpLocks/>
                <a:stCxn id="113" idx="5"/>
                <a:endCxn id="110" idx="1"/>
              </p:cNvCxnSpPr>
              <p:nvPr/>
            </p:nvCxnSpPr>
            <p:spPr>
              <a:xfrm>
                <a:off x="5374249" y="2219080"/>
                <a:ext cx="1297604" cy="7624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5D108FF0-7322-9744-842C-3123A2600A5E}"/>
                  </a:ext>
                </a:extLst>
              </p:cNvPr>
              <p:cNvGrpSpPr/>
              <p:nvPr/>
            </p:nvGrpSpPr>
            <p:grpSpPr>
              <a:xfrm>
                <a:off x="5122147" y="1289611"/>
                <a:ext cx="3099412" cy="1931948"/>
                <a:chOff x="483155" y="1288309"/>
                <a:chExt cx="3099412" cy="1931948"/>
              </a:xfrm>
            </p:grpSpPr>
            <p:grpSp>
              <p:nvGrpSpPr>
                <p:cNvPr id="108" name="Group 107">
                  <a:extLst>
                    <a:ext uri="{FF2B5EF4-FFF2-40B4-BE49-F238E27FC236}">
                      <a16:creationId xmlns:a16="http://schemas.microsoft.com/office/drawing/2014/main" id="{A5BB1003-A0B4-CA42-BFB3-64858F949FF1}"/>
                    </a:ext>
                  </a:extLst>
                </p:cNvPr>
                <p:cNvGrpSpPr/>
                <p:nvPr/>
              </p:nvGrpSpPr>
              <p:grpSpPr>
                <a:xfrm>
                  <a:off x="483155" y="1288309"/>
                  <a:ext cx="3099412" cy="1931948"/>
                  <a:chOff x="4286675" y="3560892"/>
                  <a:chExt cx="3099412" cy="1931948"/>
                </a:xfrm>
              </p:grpSpPr>
              <p:grpSp>
                <p:nvGrpSpPr>
                  <p:cNvPr id="109" name="Group 108">
                    <a:extLst>
                      <a:ext uri="{FF2B5EF4-FFF2-40B4-BE49-F238E27FC236}">
                        <a16:creationId xmlns:a16="http://schemas.microsoft.com/office/drawing/2014/main" id="{8170EF20-F2B2-9945-B1AF-61781D176F75}"/>
                      </a:ext>
                    </a:extLst>
                  </p:cNvPr>
                  <p:cNvGrpSpPr/>
                  <p:nvPr/>
                </p:nvGrpSpPr>
                <p:grpSpPr>
                  <a:xfrm>
                    <a:off x="4307351" y="3560892"/>
                    <a:ext cx="1281275" cy="1702224"/>
                    <a:chOff x="4303812" y="1512232"/>
                    <a:chExt cx="873812" cy="1219200"/>
                  </a:xfrm>
                </p:grpSpPr>
                <p:sp>
                  <p:nvSpPr>
                    <p:cNvPr id="113" name="Oval 112">
                      <a:extLst>
                        <a:ext uri="{FF2B5EF4-FFF2-40B4-BE49-F238E27FC236}">
                          <a16:creationId xmlns:a16="http://schemas.microsoft.com/office/drawing/2014/main" id="{171A9EB8-2BBD-C947-8247-16FBFF335A21}"/>
                        </a:ext>
                      </a:extLst>
                    </p:cNvPr>
                    <p:cNvSpPr>
                      <a:spLocks noChangeAspect="1"/>
                    </p:cNvSpPr>
                    <p:nvPr/>
                  </p:nvSpPr>
                  <p:spPr>
                    <a:xfrm>
                      <a:off x="4303812" y="2020125"/>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B8D81C4A-D078-1D49-810D-834A665486A7}"/>
                        </a:ext>
                      </a:extLst>
                    </p:cNvPr>
                    <p:cNvSpPr/>
                    <p:nvPr/>
                  </p:nvSpPr>
                  <p:spPr>
                    <a:xfrm>
                      <a:off x="4977927" y="1512232"/>
                      <a:ext cx="199697" cy="1219200"/>
                    </a:xfrm>
                    <a:prstGeom prst="rect">
                      <a:avLst/>
                    </a:prstGeom>
                    <a:solidFill>
                      <a:schemeClr val="tx1">
                        <a:lumMod val="50000"/>
                        <a:lumOff val="50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0" name="Rectangle 109">
                    <a:extLst>
                      <a:ext uri="{FF2B5EF4-FFF2-40B4-BE49-F238E27FC236}">
                        <a16:creationId xmlns:a16="http://schemas.microsoft.com/office/drawing/2014/main" id="{41C5B01F-2B64-2D4C-86FC-296D5D244EFA}"/>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5" name="Rectangle 104">
                  <a:extLst>
                    <a:ext uri="{FF2B5EF4-FFF2-40B4-BE49-F238E27FC236}">
                      <a16:creationId xmlns:a16="http://schemas.microsoft.com/office/drawing/2014/main" id="{2D28DFB4-8053-C14E-AEF7-DB47858AE8A5}"/>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116" name="Straight Arrow Connector 115">
              <a:extLst>
                <a:ext uri="{FF2B5EF4-FFF2-40B4-BE49-F238E27FC236}">
                  <a16:creationId xmlns:a16="http://schemas.microsoft.com/office/drawing/2014/main" id="{4B29A319-029B-8945-9F0C-EA321BA86BA7}"/>
                </a:ext>
              </a:extLst>
            </p:cNvPr>
            <p:cNvCxnSpPr>
              <a:cxnSpLocks/>
              <a:endCxn id="105" idx="1"/>
            </p:cNvCxnSpPr>
            <p:nvPr/>
          </p:nvCxnSpPr>
          <p:spPr>
            <a:xfrm flipV="1">
              <a:off x="5142824" y="4439439"/>
              <a:ext cx="605127" cy="832502"/>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D26B3B90-5E40-A04D-AB2F-AF44E90761B1}"/>
              </a:ext>
            </a:extLst>
          </p:cNvPr>
          <p:cNvGrpSpPr/>
          <p:nvPr/>
        </p:nvGrpSpPr>
        <p:grpSpPr>
          <a:xfrm>
            <a:off x="518945" y="1468638"/>
            <a:ext cx="3099412" cy="1931948"/>
            <a:chOff x="483155" y="1288309"/>
            <a:chExt cx="3099412" cy="1931948"/>
          </a:xfrm>
        </p:grpSpPr>
        <p:grpSp>
          <p:nvGrpSpPr>
            <p:cNvPr id="66" name="Group 65">
              <a:extLst>
                <a:ext uri="{FF2B5EF4-FFF2-40B4-BE49-F238E27FC236}">
                  <a16:creationId xmlns:a16="http://schemas.microsoft.com/office/drawing/2014/main" id="{A2DD886A-3D51-7549-B351-828278632C29}"/>
                </a:ext>
              </a:extLst>
            </p:cNvPr>
            <p:cNvGrpSpPr/>
            <p:nvPr/>
          </p:nvGrpSpPr>
          <p:grpSpPr>
            <a:xfrm>
              <a:off x="483155" y="1288309"/>
              <a:ext cx="3099412" cy="1931948"/>
              <a:chOff x="4690720" y="3560892"/>
              <a:chExt cx="3099412" cy="1931948"/>
            </a:xfrm>
          </p:grpSpPr>
          <p:grpSp>
            <p:nvGrpSpPr>
              <p:cNvPr id="71" name="Group 70">
                <a:extLst>
                  <a:ext uri="{FF2B5EF4-FFF2-40B4-BE49-F238E27FC236}">
                    <a16:creationId xmlns:a16="http://schemas.microsoft.com/office/drawing/2014/main" id="{820D9C11-CF33-8749-A38E-0FBBC9FACF31}"/>
                  </a:ext>
                </a:extLst>
              </p:cNvPr>
              <p:cNvGrpSpPr/>
              <p:nvPr/>
            </p:nvGrpSpPr>
            <p:grpSpPr>
              <a:xfrm>
                <a:off x="4690720" y="3560892"/>
                <a:ext cx="3099412" cy="1931948"/>
                <a:chOff x="4286675" y="3560892"/>
                <a:chExt cx="3099412" cy="1931948"/>
              </a:xfrm>
            </p:grpSpPr>
            <p:grpSp>
              <p:nvGrpSpPr>
                <p:cNvPr id="75" name="Group 74">
                  <a:extLst>
                    <a:ext uri="{FF2B5EF4-FFF2-40B4-BE49-F238E27FC236}">
                      <a16:creationId xmlns:a16="http://schemas.microsoft.com/office/drawing/2014/main" id="{F3FDE669-4B70-9642-ABDE-589FD2679C36}"/>
                    </a:ext>
                  </a:extLst>
                </p:cNvPr>
                <p:cNvGrpSpPr/>
                <p:nvPr/>
              </p:nvGrpSpPr>
              <p:grpSpPr>
                <a:xfrm>
                  <a:off x="4307352" y="3560892"/>
                  <a:ext cx="2785917" cy="1702224"/>
                  <a:chOff x="4303812" y="1512232"/>
                  <a:chExt cx="1899957" cy="1219200"/>
                </a:xfrm>
              </p:grpSpPr>
              <p:sp>
                <p:nvSpPr>
                  <p:cNvPr id="80" name="Rectangle 79">
                    <a:extLst>
                      <a:ext uri="{FF2B5EF4-FFF2-40B4-BE49-F238E27FC236}">
                        <a16:creationId xmlns:a16="http://schemas.microsoft.com/office/drawing/2014/main" id="{62DE7CC2-42EA-1341-B966-D71DD00CC1FB}"/>
                      </a:ext>
                    </a:extLst>
                  </p:cNvPr>
                  <p:cNvSpPr/>
                  <p:nvPr/>
                </p:nvSpPr>
                <p:spPr>
                  <a:xfrm>
                    <a:off x="4977927" y="1512232"/>
                    <a:ext cx="199697" cy="1219200"/>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D48F9FBF-E4DC-E64E-BC3D-F7D9F514758F}"/>
                      </a:ext>
                    </a:extLst>
                  </p:cNvPr>
                  <p:cNvGrpSpPr/>
                  <p:nvPr/>
                </p:nvGrpSpPr>
                <p:grpSpPr>
                  <a:xfrm>
                    <a:off x="4303812" y="1723417"/>
                    <a:ext cx="1899957" cy="481616"/>
                    <a:chOff x="1145628" y="1910465"/>
                    <a:chExt cx="1899957" cy="481616"/>
                  </a:xfrm>
                </p:grpSpPr>
                <p:sp>
                  <p:nvSpPr>
                    <p:cNvPr id="81" name="Oval 80">
                      <a:extLst>
                        <a:ext uri="{FF2B5EF4-FFF2-40B4-BE49-F238E27FC236}">
                          <a16:creationId xmlns:a16="http://schemas.microsoft.com/office/drawing/2014/main" id="{747FEC33-4C79-8947-BF70-EBE531B74C34}"/>
                        </a:ext>
                      </a:extLst>
                    </p:cNvPr>
                    <p:cNvSpPr>
                      <a:spLocks noChangeAspect="1"/>
                    </p:cNvSpPr>
                    <p:nvPr/>
                  </p:nvSpPr>
                  <p:spPr>
                    <a:xfrm>
                      <a:off x="1145628" y="2207173"/>
                      <a:ext cx="184908" cy="18490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027B4408-CD49-8F48-8C1D-892134659657}"/>
                        </a:ext>
                      </a:extLst>
                    </p:cNvPr>
                    <p:cNvCxnSpPr>
                      <a:cxnSpLocks/>
                      <a:stCxn id="81" idx="7"/>
                    </p:cNvCxnSpPr>
                    <p:nvPr/>
                  </p:nvCxnSpPr>
                  <p:spPr>
                    <a:xfrm flipV="1">
                      <a:off x="1303457" y="1910465"/>
                      <a:ext cx="1742128" cy="3237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77" name="Rectangle 76">
                  <a:extLst>
                    <a:ext uri="{FF2B5EF4-FFF2-40B4-BE49-F238E27FC236}">
                      <a16:creationId xmlns:a16="http://schemas.microsoft.com/office/drawing/2014/main" id="{1029E2A7-EDD2-A044-80BA-280EA531866C}"/>
                    </a:ext>
                  </a:extLst>
                </p:cNvPr>
                <p:cNvSpPr/>
                <p:nvPr/>
              </p:nvSpPr>
              <p:spPr>
                <a:xfrm rot="5400000">
                  <a:off x="5716351" y="3823105"/>
                  <a:ext cx="240059" cy="3099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8" name="Straight Arrow Connector 67">
                <a:extLst>
                  <a:ext uri="{FF2B5EF4-FFF2-40B4-BE49-F238E27FC236}">
                    <a16:creationId xmlns:a16="http://schemas.microsoft.com/office/drawing/2014/main" id="{5F289EBA-4541-AE4B-B5AC-9CDFA356E868}"/>
                  </a:ext>
                </a:extLst>
              </p:cNvPr>
              <p:cNvCxnSpPr>
                <a:cxnSpLocks/>
                <a:stCxn id="81" idx="5"/>
              </p:cNvCxnSpPr>
              <p:nvPr/>
            </p:nvCxnSpPr>
            <p:spPr>
              <a:xfrm>
                <a:off x="4942823" y="4490361"/>
                <a:ext cx="2554491" cy="50268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50581E3-5F63-364E-A5BB-DA7FA6471F22}"/>
                  </a:ext>
                </a:extLst>
              </p:cNvPr>
              <p:cNvCxnSpPr>
                <a:cxnSpLocks/>
                <a:stCxn id="81" idx="6"/>
              </p:cNvCxnSpPr>
              <p:nvPr/>
            </p:nvCxnSpPr>
            <p:spPr>
              <a:xfrm>
                <a:off x="4982530" y="4399085"/>
                <a:ext cx="2518326" cy="0"/>
              </a:xfrm>
              <a:prstGeom prst="straightConnector1">
                <a:avLst/>
              </a:prstGeom>
              <a:solidFill>
                <a:srgbClr val="FF0000"/>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4" name="Rectangle 83">
              <a:extLst>
                <a:ext uri="{FF2B5EF4-FFF2-40B4-BE49-F238E27FC236}">
                  <a16:creationId xmlns:a16="http://schemas.microsoft.com/office/drawing/2014/main" id="{F31FD0E8-08AD-6347-AB8A-7F27EDE07629}"/>
                </a:ext>
              </a:extLst>
            </p:cNvPr>
            <p:cNvSpPr/>
            <p:nvPr/>
          </p:nvSpPr>
          <p:spPr>
            <a:xfrm>
              <a:off x="3279117" y="1293831"/>
              <a:ext cx="292817" cy="1675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7" name="Straight Arrow Connector 116">
            <a:extLst>
              <a:ext uri="{FF2B5EF4-FFF2-40B4-BE49-F238E27FC236}">
                <a16:creationId xmlns:a16="http://schemas.microsoft.com/office/drawing/2014/main" id="{6A0D6441-2CEF-444F-A9F8-11B8F06C46F4}"/>
              </a:ext>
            </a:extLst>
          </p:cNvPr>
          <p:cNvCxnSpPr>
            <a:cxnSpLocks/>
          </p:cNvCxnSpPr>
          <p:nvPr/>
        </p:nvCxnSpPr>
        <p:spPr>
          <a:xfrm flipV="1">
            <a:off x="3848679" y="3850993"/>
            <a:ext cx="2172679" cy="1621017"/>
          </a:xfrm>
          <a:prstGeom prst="straightConnector1">
            <a:avLst/>
          </a:prstGeom>
          <a:solidFill>
            <a:srgbClr val="FF0000"/>
          </a:solidFill>
          <a:ln>
            <a:gradFill flip="none" rotWithShape="1">
              <a:gsLst>
                <a:gs pos="0">
                  <a:srgbClr val="FF0000"/>
                </a:gs>
                <a:gs pos="100000">
                  <a:schemeClr val="accent2">
                    <a:lumMod val="45000"/>
                    <a:lumOff val="55000"/>
                  </a:schemeClr>
                </a:gs>
                <a:gs pos="100000">
                  <a:schemeClr val="accent2">
                    <a:lumMod val="45000"/>
                    <a:lumOff val="55000"/>
                  </a:schemeClr>
                </a:gs>
                <a:gs pos="100000">
                  <a:schemeClr val="accent2">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1B53FD38-DD20-0F46-B403-D2AC0D766074}"/>
              </a:ext>
            </a:extLst>
          </p:cNvPr>
          <p:cNvCxnSpPr>
            <a:cxnSpLocks/>
          </p:cNvCxnSpPr>
          <p:nvPr/>
        </p:nvCxnSpPr>
        <p:spPr>
          <a:xfrm>
            <a:off x="3377441" y="4748971"/>
            <a:ext cx="471238" cy="7129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0059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1</a:t>
            </a:r>
            <a:r>
              <a:rPr lang="en-US" baseline="30000" dirty="0"/>
              <a:t>st</a:t>
            </a:r>
            <a:r>
              <a:rPr lang="en-US" dirty="0"/>
              <a:t> Floor in SW of room</a:t>
            </a:r>
          </a:p>
          <a:p>
            <a:br>
              <a:rPr lang="en-US" dirty="0"/>
            </a:br>
            <a:r>
              <a:rPr lang="en-US" dirty="0"/>
              <a:t>9 Million 1.332 MeV Particles Generated</a:t>
            </a:r>
          </a:p>
          <a:p>
            <a:endParaRPr lang="en-US" dirty="0"/>
          </a:p>
        </p:txBody>
      </p:sp>
      <p:pic>
        <p:nvPicPr>
          <p:cNvPr id="6" name="Picture 5">
            <a:extLst>
              <a:ext uri="{FF2B5EF4-FFF2-40B4-BE49-F238E27FC236}">
                <a16:creationId xmlns:a16="http://schemas.microsoft.com/office/drawing/2014/main" id="{09059DA7-8C0B-624B-973E-6AE2A6EE0E32}"/>
              </a:ext>
            </a:extLst>
          </p:cNvPr>
          <p:cNvPicPr>
            <a:picLocks/>
          </p:cNvPicPr>
          <p:nvPr/>
        </p:nvPicPr>
        <p:blipFill>
          <a:blip r:embed="rId3"/>
          <a:stretch>
            <a:fillRect/>
          </a:stretch>
        </p:blipFill>
        <p:spPr>
          <a:xfrm>
            <a:off x="3380875" y="0"/>
            <a:ext cx="5763126" cy="6858000"/>
          </a:xfrm>
          <a:prstGeom prst="rect">
            <a:avLst/>
          </a:prstGeom>
        </p:spPr>
      </p:pic>
    </p:spTree>
    <p:extLst>
      <p:ext uri="{BB962C8B-B14F-4D97-AF65-F5344CB8AC3E}">
        <p14:creationId xmlns:p14="http://schemas.microsoft.com/office/powerpoint/2010/main" val="176605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2</a:t>
            </a:r>
            <a:r>
              <a:rPr lang="en-US" baseline="30000" dirty="0"/>
              <a:t>nd</a:t>
            </a:r>
            <a:r>
              <a:rPr lang="en-US" dirty="0"/>
              <a:t> Floor in center of NE room</a:t>
            </a:r>
          </a:p>
          <a:p>
            <a:br>
              <a:rPr lang="en-US" dirty="0"/>
            </a:br>
            <a:r>
              <a:rPr lang="en-US" dirty="0"/>
              <a:t>9 Million 1.332 MeV Particles Generated</a:t>
            </a:r>
          </a:p>
          <a:p>
            <a:endParaRPr lang="en-US" dirty="0"/>
          </a:p>
        </p:txBody>
      </p:sp>
      <p:pic>
        <p:nvPicPr>
          <p:cNvPr id="3" name="Picture 2">
            <a:extLst>
              <a:ext uri="{FF2B5EF4-FFF2-40B4-BE49-F238E27FC236}">
                <a16:creationId xmlns:a16="http://schemas.microsoft.com/office/drawing/2014/main" id="{3DAECF97-C8D0-C44C-BCD6-EE9702B3664E}"/>
              </a:ext>
            </a:extLst>
          </p:cNvPr>
          <p:cNvPicPr>
            <a:picLocks/>
          </p:cNvPicPr>
          <p:nvPr/>
        </p:nvPicPr>
        <p:blipFill>
          <a:blip r:embed="rId3"/>
          <a:stretch>
            <a:fillRect/>
          </a:stretch>
        </p:blipFill>
        <p:spPr>
          <a:xfrm>
            <a:off x="3380876" y="0"/>
            <a:ext cx="5760720" cy="6858000"/>
          </a:xfrm>
          <a:prstGeom prst="rect">
            <a:avLst/>
          </a:prstGeom>
        </p:spPr>
      </p:pic>
    </p:spTree>
    <p:extLst>
      <p:ext uri="{BB962C8B-B14F-4D97-AF65-F5344CB8AC3E}">
        <p14:creationId xmlns:p14="http://schemas.microsoft.com/office/powerpoint/2010/main" val="375462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4221126" cy="903767"/>
          </a:xfrm>
        </p:spPr>
        <p:txBody>
          <a:bodyPr>
            <a:noAutofit/>
          </a:bodyPr>
          <a:lstStyle/>
          <a:p>
            <a:r>
              <a:rPr lang="en-US" sz="2800" dirty="0"/>
              <a:t>SIMULATON RESULTS:</a:t>
            </a:r>
          </a:p>
        </p:txBody>
      </p:sp>
      <p:sp>
        <p:nvSpPr>
          <p:cNvPr id="7" name="Text Placeholder 3">
            <a:extLst>
              <a:ext uri="{FF2B5EF4-FFF2-40B4-BE49-F238E27FC236}">
                <a16:creationId xmlns:a16="http://schemas.microsoft.com/office/drawing/2014/main" id="{D4BBCA96-410A-454F-94F0-D86086D71164}"/>
              </a:ext>
            </a:extLst>
          </p:cNvPr>
          <p:cNvSpPr txBox="1">
            <a:spLocks/>
          </p:cNvSpPr>
          <p:nvPr/>
        </p:nvSpPr>
        <p:spPr>
          <a:xfrm>
            <a:off x="177288" y="1179430"/>
            <a:ext cx="34655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aseline="30000" dirty="0"/>
              <a:t>60</a:t>
            </a:r>
            <a:r>
              <a:rPr lang="en-US" dirty="0"/>
              <a:t>Co Source</a:t>
            </a:r>
          </a:p>
          <a:p>
            <a:endParaRPr lang="en-US" dirty="0"/>
          </a:p>
          <a:p>
            <a:r>
              <a:rPr lang="en-US" dirty="0"/>
              <a:t>Located on 3</a:t>
            </a:r>
            <a:r>
              <a:rPr lang="en-US" baseline="30000" dirty="0"/>
              <a:t>rd</a:t>
            </a:r>
            <a:r>
              <a:rPr lang="en-US" dirty="0"/>
              <a:t> Floor in NW of room</a:t>
            </a:r>
          </a:p>
          <a:p>
            <a:br>
              <a:rPr lang="en-US" dirty="0"/>
            </a:br>
            <a:r>
              <a:rPr lang="en-US" dirty="0"/>
              <a:t>9 Million 1.332 MeV Particles Generated</a:t>
            </a:r>
          </a:p>
          <a:p>
            <a:endParaRPr lang="en-US" dirty="0"/>
          </a:p>
        </p:txBody>
      </p:sp>
      <p:pic>
        <p:nvPicPr>
          <p:cNvPr id="6" name="Picture 5">
            <a:extLst>
              <a:ext uri="{FF2B5EF4-FFF2-40B4-BE49-F238E27FC236}">
                <a16:creationId xmlns:a16="http://schemas.microsoft.com/office/drawing/2014/main" id="{0645A430-639B-9541-A869-4BD71DA48913}"/>
              </a:ext>
            </a:extLst>
          </p:cNvPr>
          <p:cNvPicPr>
            <a:picLocks/>
          </p:cNvPicPr>
          <p:nvPr/>
        </p:nvPicPr>
        <p:blipFill>
          <a:blip r:embed="rId3"/>
          <a:stretch>
            <a:fillRect/>
          </a:stretch>
        </p:blipFill>
        <p:spPr>
          <a:xfrm>
            <a:off x="3383280" y="0"/>
            <a:ext cx="5760720" cy="6858000"/>
          </a:xfrm>
          <a:prstGeom prst="rect">
            <a:avLst/>
          </a:prstGeom>
        </p:spPr>
      </p:pic>
    </p:spTree>
    <p:extLst>
      <p:ext uri="{BB962C8B-B14F-4D97-AF65-F5344CB8AC3E}">
        <p14:creationId xmlns:p14="http://schemas.microsoft.com/office/powerpoint/2010/main" val="157905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5" name="Picture 4">
            <a:extLst>
              <a:ext uri="{FF2B5EF4-FFF2-40B4-BE49-F238E27FC236}">
                <a16:creationId xmlns:a16="http://schemas.microsoft.com/office/drawing/2014/main" id="{16C98EA7-1D03-F24E-84A5-C1AA34C043E8}"/>
              </a:ext>
            </a:extLst>
          </p:cNvPr>
          <p:cNvPicPr>
            <a:picLocks noChangeAspect="1"/>
          </p:cNvPicPr>
          <p:nvPr/>
        </p:nvPicPr>
        <p:blipFill>
          <a:blip r:embed="rId3"/>
          <a:stretch>
            <a:fillRect/>
          </a:stretch>
        </p:blipFill>
        <p:spPr>
          <a:xfrm>
            <a:off x="0" y="3810000"/>
            <a:ext cx="9144000" cy="3048000"/>
          </a:xfrm>
          <a:prstGeom prst="rect">
            <a:avLst/>
          </a:prstGeom>
        </p:spPr>
      </p:pic>
      <p:pic>
        <p:nvPicPr>
          <p:cNvPr id="10" name="Picture 9">
            <a:extLst>
              <a:ext uri="{FF2B5EF4-FFF2-40B4-BE49-F238E27FC236}">
                <a16:creationId xmlns:a16="http://schemas.microsoft.com/office/drawing/2014/main" id="{00AB93D6-924B-9E43-8186-9FA3328DE766}"/>
              </a:ext>
            </a:extLst>
          </p:cNvPr>
          <p:cNvPicPr>
            <a:picLocks noChangeAspect="1"/>
          </p:cNvPicPr>
          <p:nvPr/>
        </p:nvPicPr>
        <p:blipFill>
          <a:blip r:embed="rId4"/>
          <a:stretch>
            <a:fillRect/>
          </a:stretch>
        </p:blipFill>
        <p:spPr>
          <a:xfrm>
            <a:off x="0" y="979967"/>
            <a:ext cx="9144000" cy="3048000"/>
          </a:xfrm>
          <a:prstGeom prst="rect">
            <a:avLst/>
          </a:prstGeom>
        </p:spPr>
      </p:pic>
    </p:spTree>
    <p:extLst>
      <p:ext uri="{BB962C8B-B14F-4D97-AF65-F5344CB8AC3E}">
        <p14:creationId xmlns:p14="http://schemas.microsoft.com/office/powerpoint/2010/main" val="299027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3" name="Picture 2">
            <a:extLst>
              <a:ext uri="{FF2B5EF4-FFF2-40B4-BE49-F238E27FC236}">
                <a16:creationId xmlns:a16="http://schemas.microsoft.com/office/drawing/2014/main" id="{449B749F-FAAD-5F41-907F-C7A52A77F0E4}"/>
              </a:ext>
            </a:extLst>
          </p:cNvPr>
          <p:cNvPicPr>
            <a:picLocks noChangeAspect="1"/>
          </p:cNvPicPr>
          <p:nvPr/>
        </p:nvPicPr>
        <p:blipFill>
          <a:blip r:embed="rId3"/>
          <a:stretch>
            <a:fillRect/>
          </a:stretch>
        </p:blipFill>
        <p:spPr>
          <a:xfrm>
            <a:off x="0" y="3810000"/>
            <a:ext cx="9144000" cy="3048000"/>
          </a:xfrm>
          <a:prstGeom prst="rect">
            <a:avLst/>
          </a:prstGeom>
        </p:spPr>
      </p:pic>
      <p:pic>
        <p:nvPicPr>
          <p:cNvPr id="6" name="Picture 5">
            <a:extLst>
              <a:ext uri="{FF2B5EF4-FFF2-40B4-BE49-F238E27FC236}">
                <a16:creationId xmlns:a16="http://schemas.microsoft.com/office/drawing/2014/main" id="{0502ED2F-00C0-7042-AA9F-F59E8053C656}"/>
              </a:ext>
            </a:extLst>
          </p:cNvPr>
          <p:cNvPicPr>
            <a:picLocks noChangeAspect="1"/>
          </p:cNvPicPr>
          <p:nvPr/>
        </p:nvPicPr>
        <p:blipFill>
          <a:blip r:embed="rId4"/>
          <a:stretch>
            <a:fillRect/>
          </a:stretch>
        </p:blipFill>
        <p:spPr>
          <a:xfrm>
            <a:off x="0" y="979956"/>
            <a:ext cx="9144000" cy="3048000"/>
          </a:xfrm>
          <a:prstGeom prst="rect">
            <a:avLst/>
          </a:prstGeom>
        </p:spPr>
      </p:pic>
    </p:spTree>
    <p:extLst>
      <p:ext uri="{BB962C8B-B14F-4D97-AF65-F5344CB8AC3E}">
        <p14:creationId xmlns:p14="http://schemas.microsoft.com/office/powerpoint/2010/main" val="67204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fontScale="92500" lnSpcReduction="20000"/>
          </a:bodyPr>
          <a:lstStyle/>
          <a:p>
            <a:pPr marL="285750" indent="-285750">
              <a:buFont typeface="Arial" panose="020B0604020202020204" pitchFamily="34" charset="0"/>
              <a:buChar char="•"/>
            </a:pPr>
            <a:r>
              <a:rPr lang="en-US" sz="1600" dirty="0"/>
              <a:t>Motivation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Methodology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Search Scenario</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Development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Verification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Simulation Results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Localization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Conclusions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Future Work</a:t>
            </a:r>
          </a:p>
        </p:txBody>
      </p:sp>
      <p:sp>
        <p:nvSpPr>
          <p:cNvPr id="8" name="Title 1"/>
          <p:cNvSpPr>
            <a:spLocks noGrp="1"/>
          </p:cNvSpPr>
          <p:nvPr>
            <p:ph type="title"/>
          </p:nvPr>
        </p:nvSpPr>
        <p:spPr>
          <a:xfrm>
            <a:off x="457200" y="763808"/>
            <a:ext cx="8635806" cy="404988"/>
          </a:xfrm>
        </p:spPr>
        <p:txBody>
          <a:bodyPr>
            <a:noAutofit/>
          </a:bodyPr>
          <a:lstStyle/>
          <a:p>
            <a:r>
              <a:rPr lang="en-US" sz="2800" dirty="0"/>
              <a:t>PRESENTATION OUTLINE:</a:t>
            </a:r>
          </a:p>
        </p:txBody>
      </p:sp>
    </p:spTree>
    <p:extLst>
      <p:ext uri="{BB962C8B-B14F-4D97-AF65-F5344CB8AC3E}">
        <p14:creationId xmlns:p14="http://schemas.microsoft.com/office/powerpoint/2010/main" val="3956681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03767"/>
          </a:xfrm>
        </p:spPr>
        <p:txBody>
          <a:bodyPr>
            <a:noAutofit/>
          </a:bodyPr>
          <a:lstStyle/>
          <a:p>
            <a:r>
              <a:rPr lang="en-US" sz="2800" dirty="0"/>
              <a:t>SIMULATON RESULTS: </a:t>
            </a:r>
            <a:r>
              <a:rPr lang="en-US" sz="2800" i="1" dirty="0"/>
              <a:t>Back Projected </a:t>
            </a:r>
            <a:r>
              <a:rPr lang="en-US" sz="2800" dirty="0"/>
              <a:t>Flux at Building Surface</a:t>
            </a:r>
          </a:p>
        </p:txBody>
      </p:sp>
      <p:pic>
        <p:nvPicPr>
          <p:cNvPr id="4" name="Picture 3">
            <a:extLst>
              <a:ext uri="{FF2B5EF4-FFF2-40B4-BE49-F238E27FC236}">
                <a16:creationId xmlns:a16="http://schemas.microsoft.com/office/drawing/2014/main" id="{AF672B10-CE94-4B4C-BEB6-30761E06C89F}"/>
              </a:ext>
            </a:extLst>
          </p:cNvPr>
          <p:cNvPicPr>
            <a:picLocks noChangeAspect="1"/>
          </p:cNvPicPr>
          <p:nvPr/>
        </p:nvPicPr>
        <p:blipFill>
          <a:blip r:embed="rId3"/>
          <a:stretch>
            <a:fillRect/>
          </a:stretch>
        </p:blipFill>
        <p:spPr>
          <a:xfrm>
            <a:off x="0" y="3810000"/>
            <a:ext cx="9144000" cy="3048000"/>
          </a:xfrm>
          <a:prstGeom prst="rect">
            <a:avLst/>
          </a:prstGeom>
        </p:spPr>
      </p:pic>
      <p:pic>
        <p:nvPicPr>
          <p:cNvPr id="7" name="Picture 6">
            <a:extLst>
              <a:ext uri="{FF2B5EF4-FFF2-40B4-BE49-F238E27FC236}">
                <a16:creationId xmlns:a16="http://schemas.microsoft.com/office/drawing/2014/main" id="{F27C4F8F-6893-8D42-90F3-261DF41C03E0}"/>
              </a:ext>
            </a:extLst>
          </p:cNvPr>
          <p:cNvPicPr>
            <a:picLocks noChangeAspect="1"/>
          </p:cNvPicPr>
          <p:nvPr/>
        </p:nvPicPr>
        <p:blipFill>
          <a:blip r:embed="rId4"/>
          <a:stretch>
            <a:fillRect/>
          </a:stretch>
        </p:blipFill>
        <p:spPr>
          <a:xfrm>
            <a:off x="0" y="979961"/>
            <a:ext cx="9144000" cy="3048000"/>
          </a:xfrm>
          <a:prstGeom prst="rect">
            <a:avLst/>
          </a:prstGeom>
        </p:spPr>
      </p:pic>
    </p:spTree>
    <p:extLst>
      <p:ext uri="{BB962C8B-B14F-4D97-AF65-F5344CB8AC3E}">
        <p14:creationId xmlns:p14="http://schemas.microsoft.com/office/powerpoint/2010/main" val="55708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a:t>
            </a:r>
          </a:p>
        </p:txBody>
      </p:sp>
      <p:pic>
        <p:nvPicPr>
          <p:cNvPr id="3" name="16_3D_Flux_1fl_SW_5m.mp4">
            <a:hlinkClick r:id="" action="ppaction://media"/>
            <a:extLst>
              <a:ext uri="{FF2B5EF4-FFF2-40B4-BE49-F238E27FC236}">
                <a16:creationId xmlns:a16="http://schemas.microsoft.com/office/drawing/2014/main" id="{F64C0844-3BF1-844C-91A8-9F93FEF803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417" y="945505"/>
            <a:ext cx="11644633" cy="4657853"/>
          </a:xfrm>
          <a:prstGeom prst="rect">
            <a:avLst/>
          </a:prstGeom>
        </p:spPr>
      </p:pic>
    </p:spTree>
    <p:extLst>
      <p:ext uri="{BB962C8B-B14F-4D97-AF65-F5344CB8AC3E}">
        <p14:creationId xmlns:p14="http://schemas.microsoft.com/office/powerpoint/2010/main" val="35663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a:t>
            </a:r>
          </a:p>
        </p:txBody>
      </p:sp>
      <p:pic>
        <p:nvPicPr>
          <p:cNvPr id="2" name="16_3D_Flux_2fl_NE_5m.mp4">
            <a:hlinkClick r:id="" action="ppaction://media"/>
            <a:extLst>
              <a:ext uri="{FF2B5EF4-FFF2-40B4-BE49-F238E27FC236}">
                <a16:creationId xmlns:a16="http://schemas.microsoft.com/office/drawing/2014/main" id="{ED552DCD-A862-174A-85D8-78286246F2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9970" y="940981"/>
            <a:ext cx="11635740" cy="4654296"/>
          </a:xfrm>
          <a:prstGeom prst="rect">
            <a:avLst/>
          </a:prstGeom>
        </p:spPr>
      </p:pic>
    </p:spTree>
    <p:extLst>
      <p:ext uri="{BB962C8B-B14F-4D97-AF65-F5344CB8AC3E}">
        <p14:creationId xmlns:p14="http://schemas.microsoft.com/office/powerpoint/2010/main" val="10741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 y="72686"/>
            <a:ext cx="8635806" cy="404988"/>
          </a:xfrm>
        </p:spPr>
        <p:txBody>
          <a:bodyPr>
            <a:noAutofit/>
          </a:bodyPr>
          <a:lstStyle/>
          <a:p>
            <a:r>
              <a:rPr lang="en-US" sz="2800" dirty="0"/>
              <a:t>SIMULATON RESULTS: 3D Flux</a:t>
            </a:r>
          </a:p>
        </p:txBody>
      </p:sp>
      <p:pic>
        <p:nvPicPr>
          <p:cNvPr id="2" name="16_3D_Flux_3fl_NW_5m.mp4">
            <a:hlinkClick r:id="" action="ppaction://media"/>
            <a:extLst>
              <a:ext uri="{FF2B5EF4-FFF2-40B4-BE49-F238E27FC236}">
                <a16:creationId xmlns:a16="http://schemas.microsoft.com/office/drawing/2014/main" id="{05529151-F88C-094D-A807-642197B1B8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9970" y="940982"/>
            <a:ext cx="11635740" cy="4654296"/>
          </a:xfrm>
          <a:prstGeom prst="rect">
            <a:avLst/>
          </a:prstGeom>
        </p:spPr>
      </p:pic>
    </p:spTree>
    <p:extLst>
      <p:ext uri="{BB962C8B-B14F-4D97-AF65-F5344CB8AC3E}">
        <p14:creationId xmlns:p14="http://schemas.microsoft.com/office/powerpoint/2010/main" val="226791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Random Sample Consensus (RANSAC) fit </a:t>
            </a:r>
          </a:p>
        </p:txBody>
      </p:sp>
      <p:sp>
        <p:nvSpPr>
          <p:cNvPr id="6" name="Text Placeholder 3">
            <a:extLst>
              <a:ext uri="{FF2B5EF4-FFF2-40B4-BE49-F238E27FC236}">
                <a16:creationId xmlns:a16="http://schemas.microsoft.com/office/drawing/2014/main" id="{D6DDB9D3-DFA9-4940-B0F6-2F70B9989F29}"/>
              </a:ext>
            </a:extLst>
          </p:cNvPr>
          <p:cNvSpPr>
            <a:spLocks noGrp="1"/>
          </p:cNvSpPr>
          <p:nvPr>
            <p:ph type="body" sz="half" idx="2"/>
          </p:nvPr>
        </p:nvSpPr>
        <p:spPr>
          <a:xfrm>
            <a:off x="457200" y="1168797"/>
            <a:ext cx="8098221" cy="4138468"/>
          </a:xfrm>
        </p:spPr>
        <p:txBody>
          <a:bodyPr>
            <a:normAutofit/>
          </a:bodyPr>
          <a:lstStyle/>
          <a:p>
            <a:r>
              <a:rPr lang="en-US" dirty="0"/>
              <a:t>Canny Edge Finder:</a:t>
            </a:r>
          </a:p>
          <a:p>
            <a:pPr marL="285750" indent="-285750">
              <a:buFont typeface="Arial" panose="020B0604020202020204" pitchFamily="34" charset="0"/>
              <a:buChar char="•"/>
            </a:pPr>
            <a:r>
              <a:rPr lang="en-US" dirty="0"/>
              <a:t>Apply Gaussian Filter to remove noise from image</a:t>
            </a:r>
          </a:p>
          <a:p>
            <a:pPr marL="285750" indent="-285750">
              <a:buFont typeface="Arial" panose="020B0604020202020204" pitchFamily="34" charset="0"/>
              <a:buChar char="•"/>
            </a:pPr>
            <a:r>
              <a:rPr lang="en-US" dirty="0"/>
              <a:t>Compute the intensity of the gradients </a:t>
            </a:r>
          </a:p>
          <a:p>
            <a:pPr marL="285750" indent="-285750">
              <a:buFont typeface="Arial" panose="020B0604020202020204" pitchFamily="34" charset="0"/>
              <a:buChar char="•"/>
            </a:pPr>
            <a:r>
              <a:rPr lang="en-US" dirty="0"/>
              <a:t>Thin edges to 1-pixel be removing non-maximum pixels of the gradient</a:t>
            </a:r>
          </a:p>
          <a:p>
            <a:pPr marL="285750" indent="-285750">
              <a:buFont typeface="Arial" panose="020B0604020202020204" pitchFamily="34" charset="0"/>
              <a:buChar char="•"/>
            </a:pPr>
            <a:r>
              <a:rPr lang="en-US" dirty="0"/>
              <a:t>Suppress weak edges</a:t>
            </a:r>
          </a:p>
          <a:p>
            <a:endParaRPr lang="en-US" dirty="0"/>
          </a:p>
          <a:p>
            <a:r>
              <a:rPr lang="en-US" dirty="0"/>
              <a:t>RANSAC fit :</a:t>
            </a:r>
          </a:p>
          <a:p>
            <a:pPr marL="285750" indent="-285750">
              <a:buFont typeface="Arial" panose="020B0604020202020204" pitchFamily="34" charset="0"/>
              <a:buChar char="•"/>
            </a:pPr>
            <a:r>
              <a:rPr lang="en-US" dirty="0"/>
              <a:t>Select a random subset of the original data. Call this subset the </a:t>
            </a:r>
            <a:r>
              <a:rPr lang="en-US" i="1" dirty="0"/>
              <a:t>hypothetical inliers</a:t>
            </a:r>
            <a:r>
              <a:rPr lang="en-US" dirty="0"/>
              <a:t>.</a:t>
            </a:r>
          </a:p>
          <a:p>
            <a:pPr marL="285750" indent="-285750">
              <a:buFont typeface="Arial" panose="020B0604020202020204" pitchFamily="34" charset="0"/>
              <a:buChar char="•"/>
            </a:pPr>
            <a:r>
              <a:rPr lang="en-US" dirty="0"/>
              <a:t>A model is fitted to the set of hypothetical inliers.</a:t>
            </a:r>
          </a:p>
          <a:p>
            <a:pPr marL="285750" indent="-285750">
              <a:buFont typeface="Arial" panose="020B0604020202020204" pitchFamily="34" charset="0"/>
              <a:buChar char="•"/>
            </a:pPr>
            <a:r>
              <a:rPr lang="en-US" dirty="0"/>
              <a:t>All other data are then tested against the fitted model. Those points that fit the estimated model well are considered as part of the </a:t>
            </a:r>
            <a:r>
              <a:rPr lang="en-US" i="1" dirty="0"/>
              <a:t>consensus set</a:t>
            </a:r>
            <a:r>
              <a:rPr lang="en-US" dirty="0"/>
              <a:t>.</a:t>
            </a:r>
          </a:p>
          <a:p>
            <a:pPr marL="285750" indent="-285750">
              <a:buFont typeface="Arial" panose="020B0604020202020204" pitchFamily="34" charset="0"/>
              <a:buChar char="•"/>
            </a:pPr>
            <a:r>
              <a:rPr lang="en-US" dirty="0"/>
              <a:t>Re-estimate model using all members of the consensus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 Placeholder 3">
            <a:extLst>
              <a:ext uri="{FF2B5EF4-FFF2-40B4-BE49-F238E27FC236}">
                <a16:creationId xmlns:a16="http://schemas.microsoft.com/office/drawing/2014/main" id="{53A6C9FE-1855-644D-BED6-99F1EAE487C7}"/>
              </a:ext>
            </a:extLst>
          </p:cNvPr>
          <p:cNvSpPr txBox="1">
            <a:spLocks/>
          </p:cNvSpPr>
          <p:nvPr/>
        </p:nvSpPr>
        <p:spPr>
          <a:xfrm>
            <a:off x="4433777" y="6411433"/>
            <a:ext cx="4723027" cy="525516"/>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*John Canny, A Computational Approach to Edge Detection</a:t>
            </a:r>
          </a:p>
          <a:p>
            <a:r>
              <a:rPr lang="en-US" sz="900" dirty="0">
                <a:solidFill>
                  <a:schemeClr val="bg1"/>
                </a:solidFill>
              </a:rPr>
              <a:t>*Martin Fischler &amp; Robert Bolles, Random Sample Consensus: A Paradigm for Model Fitting with Applications to Image Analysis and Automated Cartography </a:t>
            </a:r>
          </a:p>
          <a:p>
            <a:endParaRPr lang="en-US" sz="900" dirty="0">
              <a:solidFill>
                <a:schemeClr val="bg1"/>
              </a:solidFill>
            </a:endParaRPr>
          </a:p>
        </p:txBody>
      </p:sp>
    </p:spTree>
    <p:extLst>
      <p:ext uri="{BB962C8B-B14F-4D97-AF65-F5344CB8AC3E}">
        <p14:creationId xmlns:p14="http://schemas.microsoft.com/office/powerpoint/2010/main" val="271680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a:t>
            </a:r>
          </a:p>
        </p:txBody>
      </p:sp>
      <p:pic>
        <p:nvPicPr>
          <p:cNvPr id="12" name="Picture 11">
            <a:extLst>
              <a:ext uri="{FF2B5EF4-FFF2-40B4-BE49-F238E27FC236}">
                <a16:creationId xmlns:a16="http://schemas.microsoft.com/office/drawing/2014/main" id="{27F6027F-1433-9345-AC71-1486C3680A45}"/>
              </a:ext>
            </a:extLst>
          </p:cNvPr>
          <p:cNvPicPr>
            <a:picLocks noChangeAspect="1"/>
          </p:cNvPicPr>
          <p:nvPr/>
        </p:nvPicPr>
        <p:blipFill>
          <a:blip r:embed="rId3"/>
          <a:stretch>
            <a:fillRect/>
          </a:stretch>
        </p:blipFill>
        <p:spPr>
          <a:xfrm>
            <a:off x="10633" y="1353781"/>
            <a:ext cx="5916296" cy="4235436"/>
          </a:xfrm>
          <a:prstGeom prst="rect">
            <a:avLst/>
          </a:prstGeom>
        </p:spPr>
      </p:pic>
      <p:pic>
        <p:nvPicPr>
          <p:cNvPr id="14" name="Picture 13">
            <a:extLst>
              <a:ext uri="{FF2B5EF4-FFF2-40B4-BE49-F238E27FC236}">
                <a16:creationId xmlns:a16="http://schemas.microsoft.com/office/drawing/2014/main" id="{15CBC958-3D3F-4B4C-AE5C-BA05DF8AE015}"/>
              </a:ext>
            </a:extLst>
          </p:cNvPr>
          <p:cNvPicPr>
            <a:picLocks noChangeAspect="1"/>
          </p:cNvPicPr>
          <p:nvPr/>
        </p:nvPicPr>
        <p:blipFill>
          <a:blip r:embed="rId4"/>
          <a:stretch>
            <a:fillRect/>
          </a:stretch>
        </p:blipFill>
        <p:spPr>
          <a:xfrm>
            <a:off x="5887855" y="1349076"/>
            <a:ext cx="3064755" cy="4318074"/>
          </a:xfrm>
          <a:prstGeom prst="rect">
            <a:avLst/>
          </a:prstGeom>
        </p:spPr>
      </p:pic>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2</a:t>
            </a:r>
            <a:r>
              <a:rPr lang="en-US" baseline="30000" dirty="0"/>
              <a:t>nd</a:t>
            </a:r>
            <a:r>
              <a:rPr lang="en-US" dirty="0"/>
              <a:t> Floor in NE of BLDG</a:t>
            </a:r>
          </a:p>
          <a:p>
            <a:pPr algn="r"/>
            <a:r>
              <a:rPr lang="en-US" dirty="0"/>
              <a:t>Viewing from South</a:t>
            </a:r>
          </a:p>
        </p:txBody>
      </p:sp>
    </p:spTree>
    <p:extLst>
      <p:ext uri="{BB962C8B-B14F-4D97-AF65-F5344CB8AC3E}">
        <p14:creationId xmlns:p14="http://schemas.microsoft.com/office/powerpoint/2010/main" val="1651638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2</a:t>
            </a:r>
            <a:r>
              <a:rPr lang="en-US" baseline="30000" dirty="0"/>
              <a:t>nd</a:t>
            </a:r>
            <a:r>
              <a:rPr lang="en-US" dirty="0"/>
              <a:t> Floor in NE of BLDG</a:t>
            </a:r>
          </a:p>
          <a:p>
            <a:pPr algn="r"/>
            <a:r>
              <a:rPr lang="en-US" dirty="0"/>
              <a:t>Viewing from South</a:t>
            </a:r>
          </a:p>
        </p:txBody>
      </p:sp>
      <p:pic>
        <p:nvPicPr>
          <p:cNvPr id="3" name="Picture 2">
            <a:extLst>
              <a:ext uri="{FF2B5EF4-FFF2-40B4-BE49-F238E27FC236}">
                <a16:creationId xmlns:a16="http://schemas.microsoft.com/office/drawing/2014/main" id="{94B5ECDF-0D85-574C-80ED-70523E390372}"/>
              </a:ext>
            </a:extLst>
          </p:cNvPr>
          <p:cNvPicPr>
            <a:picLocks noChangeAspect="1"/>
          </p:cNvPicPr>
          <p:nvPr/>
        </p:nvPicPr>
        <p:blipFill>
          <a:blip r:embed="rId3"/>
          <a:stretch>
            <a:fillRect/>
          </a:stretch>
        </p:blipFill>
        <p:spPr>
          <a:xfrm>
            <a:off x="10633" y="1348745"/>
            <a:ext cx="5913833" cy="4233672"/>
          </a:xfrm>
          <a:prstGeom prst="rect">
            <a:avLst/>
          </a:prstGeom>
        </p:spPr>
      </p:pic>
      <p:pic>
        <p:nvPicPr>
          <p:cNvPr id="5" name="Picture 4">
            <a:extLst>
              <a:ext uri="{FF2B5EF4-FFF2-40B4-BE49-F238E27FC236}">
                <a16:creationId xmlns:a16="http://schemas.microsoft.com/office/drawing/2014/main" id="{D513902A-0397-2245-B263-75D7EE06AFED}"/>
              </a:ext>
            </a:extLst>
          </p:cNvPr>
          <p:cNvPicPr>
            <a:picLocks noChangeAspect="1"/>
          </p:cNvPicPr>
          <p:nvPr/>
        </p:nvPicPr>
        <p:blipFill>
          <a:blip r:embed="rId4"/>
          <a:stretch>
            <a:fillRect/>
          </a:stretch>
        </p:blipFill>
        <p:spPr>
          <a:xfrm>
            <a:off x="5892567" y="1348745"/>
            <a:ext cx="3063261" cy="4315968"/>
          </a:xfrm>
          <a:prstGeom prst="rect">
            <a:avLst/>
          </a:prstGeom>
        </p:spPr>
      </p:pic>
    </p:spTree>
    <p:extLst>
      <p:ext uri="{BB962C8B-B14F-4D97-AF65-F5344CB8AC3E}">
        <p14:creationId xmlns:p14="http://schemas.microsoft.com/office/powerpoint/2010/main" val="195548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LOCALIZATION: Canny Edge Finder and RANSAC fit</a:t>
            </a:r>
          </a:p>
        </p:txBody>
      </p:sp>
      <p:sp>
        <p:nvSpPr>
          <p:cNvPr id="15" name="Text Placeholder 3">
            <a:extLst>
              <a:ext uri="{FF2B5EF4-FFF2-40B4-BE49-F238E27FC236}">
                <a16:creationId xmlns:a16="http://schemas.microsoft.com/office/drawing/2014/main" id="{CC2DD797-8E80-A349-9F6E-E6A245624D43}"/>
              </a:ext>
            </a:extLst>
          </p:cNvPr>
          <p:cNvSpPr txBox="1">
            <a:spLocks/>
          </p:cNvSpPr>
          <p:nvPr/>
        </p:nvSpPr>
        <p:spPr>
          <a:xfrm>
            <a:off x="4253020" y="5698569"/>
            <a:ext cx="4890980" cy="5906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r"/>
            <a:r>
              <a:rPr lang="en-US" baseline="30000" dirty="0"/>
              <a:t>60</a:t>
            </a:r>
            <a:r>
              <a:rPr lang="en-US" dirty="0"/>
              <a:t>Co Source Located on 2</a:t>
            </a:r>
            <a:r>
              <a:rPr lang="en-US" baseline="30000" dirty="0"/>
              <a:t>nd</a:t>
            </a:r>
            <a:r>
              <a:rPr lang="en-US" dirty="0"/>
              <a:t> Floor in NE of BLDG</a:t>
            </a:r>
          </a:p>
          <a:p>
            <a:pPr algn="r"/>
            <a:r>
              <a:rPr lang="en-US" dirty="0"/>
              <a:t>Viewing from South</a:t>
            </a:r>
          </a:p>
        </p:txBody>
      </p:sp>
      <p:pic>
        <p:nvPicPr>
          <p:cNvPr id="3" name="Picture 2">
            <a:extLst>
              <a:ext uri="{FF2B5EF4-FFF2-40B4-BE49-F238E27FC236}">
                <a16:creationId xmlns:a16="http://schemas.microsoft.com/office/drawing/2014/main" id="{D7B62FE8-F0C2-DF4F-B956-7EF4BD765D11}"/>
              </a:ext>
            </a:extLst>
          </p:cNvPr>
          <p:cNvPicPr>
            <a:picLocks noChangeAspect="1"/>
          </p:cNvPicPr>
          <p:nvPr/>
        </p:nvPicPr>
        <p:blipFill>
          <a:blip r:embed="rId3"/>
          <a:stretch>
            <a:fillRect/>
          </a:stretch>
        </p:blipFill>
        <p:spPr>
          <a:xfrm>
            <a:off x="10633" y="1347361"/>
            <a:ext cx="5913833" cy="4233672"/>
          </a:xfrm>
          <a:prstGeom prst="rect">
            <a:avLst/>
          </a:prstGeom>
        </p:spPr>
      </p:pic>
      <p:pic>
        <p:nvPicPr>
          <p:cNvPr id="5" name="Picture 4">
            <a:extLst>
              <a:ext uri="{FF2B5EF4-FFF2-40B4-BE49-F238E27FC236}">
                <a16:creationId xmlns:a16="http://schemas.microsoft.com/office/drawing/2014/main" id="{B7A084B0-113A-A04E-85E6-D5CE574D1527}"/>
              </a:ext>
            </a:extLst>
          </p:cNvPr>
          <p:cNvPicPr>
            <a:picLocks noChangeAspect="1"/>
          </p:cNvPicPr>
          <p:nvPr/>
        </p:nvPicPr>
        <p:blipFill>
          <a:blip r:embed="rId4"/>
          <a:stretch>
            <a:fillRect/>
          </a:stretch>
        </p:blipFill>
        <p:spPr>
          <a:xfrm>
            <a:off x="5892567" y="1347361"/>
            <a:ext cx="3063261" cy="4315968"/>
          </a:xfrm>
          <a:prstGeom prst="rect">
            <a:avLst/>
          </a:prstGeom>
        </p:spPr>
      </p:pic>
    </p:spTree>
    <p:extLst>
      <p:ext uri="{BB962C8B-B14F-4D97-AF65-F5344CB8AC3E}">
        <p14:creationId xmlns:p14="http://schemas.microsoft.com/office/powerpoint/2010/main" val="343736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98320"/>
            <a:ext cx="8635806" cy="404988"/>
          </a:xfrm>
        </p:spPr>
        <p:txBody>
          <a:bodyPr>
            <a:noAutofit/>
          </a:bodyPr>
          <a:lstStyle/>
          <a:p>
            <a:r>
              <a:rPr lang="en-US" sz="2800" dirty="0"/>
              <a:t>LOCALIZATION: Linear Error</a:t>
            </a:r>
          </a:p>
        </p:txBody>
      </p:sp>
      <p:graphicFrame>
        <p:nvGraphicFramePr>
          <p:cNvPr id="31" name="Content Placeholder 4">
            <a:extLst>
              <a:ext uri="{FF2B5EF4-FFF2-40B4-BE49-F238E27FC236}">
                <a16:creationId xmlns:a16="http://schemas.microsoft.com/office/drawing/2014/main" id="{12712C94-1DA2-6E4E-8DEF-BB2FAEFB20AC}"/>
              </a:ext>
            </a:extLst>
          </p:cNvPr>
          <p:cNvGraphicFramePr>
            <a:graphicFrameLocks noGrp="1"/>
          </p:cNvGraphicFramePr>
          <p:nvPr>
            <p:ph idx="1"/>
            <p:extLst>
              <p:ext uri="{D42A27DB-BD31-4B8C-83A1-F6EECF244321}">
                <p14:modId xmlns:p14="http://schemas.microsoft.com/office/powerpoint/2010/main" val="3221723866"/>
              </p:ext>
            </p:extLst>
          </p:nvPr>
        </p:nvGraphicFramePr>
        <p:xfrm>
          <a:off x="457200" y="664678"/>
          <a:ext cx="8389918" cy="1994021"/>
        </p:xfrm>
        <a:graphic>
          <a:graphicData uri="http://schemas.openxmlformats.org/drawingml/2006/table">
            <a:tbl>
              <a:tblPr firstRow="1" bandRow="1">
                <a:tableStyleId>{46F890A9-2807-4EBB-B81D-B2AA78EC7F39}</a:tableStyleId>
              </a:tblPr>
              <a:tblGrid>
                <a:gridCol w="2727436">
                  <a:extLst>
                    <a:ext uri="{9D8B030D-6E8A-4147-A177-3AD203B41FA5}">
                      <a16:colId xmlns:a16="http://schemas.microsoft.com/office/drawing/2014/main" val="20000"/>
                    </a:ext>
                  </a:extLst>
                </a:gridCol>
                <a:gridCol w="2506519">
                  <a:extLst>
                    <a:ext uri="{9D8B030D-6E8A-4147-A177-3AD203B41FA5}">
                      <a16:colId xmlns:a16="http://schemas.microsoft.com/office/drawing/2014/main" val="20001"/>
                    </a:ext>
                  </a:extLst>
                </a:gridCol>
                <a:gridCol w="3155963">
                  <a:extLst>
                    <a:ext uri="{9D8B030D-6E8A-4147-A177-3AD203B41FA5}">
                      <a16:colId xmlns:a16="http://schemas.microsoft.com/office/drawing/2014/main" val="20002"/>
                    </a:ext>
                  </a:extLst>
                </a:gridCol>
              </a:tblGrid>
              <a:tr h="781121">
                <a:tc>
                  <a:txBody>
                    <a:bodyPr/>
                    <a:lstStyle/>
                    <a:p>
                      <a:pPr algn="ctr"/>
                      <a:r>
                        <a:rPr lang="en-US" dirty="0">
                          <a:latin typeface="+mn-lt"/>
                        </a:rPr>
                        <a:t>Detector Response</a:t>
                      </a:r>
                      <a:endParaRPr lang="en-US" b="1" dirty="0">
                        <a:solidFill>
                          <a:srgbClr val="003262"/>
                        </a:solidFill>
                        <a:latin typeface="+mn-lt"/>
                        <a:cs typeface="Lucida Grande"/>
                      </a:endParaRP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Distance Between Segments</a:t>
                      </a:r>
                    </a:p>
                  </a:txBody>
                  <a:tcPr marL="137160" marR="137160" marT="137160" marB="137160">
                    <a:solidFill>
                      <a:srgbClr val="E09E19"/>
                    </a:solidFill>
                  </a:tcPr>
                </a:tc>
                <a:tc>
                  <a:txBody>
                    <a:bodyPr/>
                    <a:lstStyle/>
                    <a:p>
                      <a:pPr algn="ctr"/>
                      <a:r>
                        <a:rPr lang="en-US" b="1" dirty="0">
                          <a:solidFill>
                            <a:schemeClr val="bg1"/>
                          </a:solidFill>
                          <a:latin typeface="+mn-lt"/>
                          <a:cs typeface="Lucida Grande"/>
                        </a:rPr>
                        <a:t>Distance From Source Location</a:t>
                      </a:r>
                    </a:p>
                  </a:txBody>
                  <a:tcPr marL="137160" marR="137160" marT="137160" marB="137160">
                    <a:solidFill>
                      <a:srgbClr val="E09E19"/>
                    </a:solidFill>
                  </a:tcPr>
                </a:tc>
                <a:extLst>
                  <a:ext uri="{0D108BD9-81ED-4DB2-BD59-A6C34878D82A}">
                    <a16:rowId xmlns:a16="http://schemas.microsoft.com/office/drawing/2014/main" val="10000"/>
                  </a:ext>
                </a:extLst>
              </a:tr>
              <a:tr h="404755">
                <a:tc>
                  <a:txBody>
                    <a:bodyPr/>
                    <a:lstStyle/>
                    <a:p>
                      <a:r>
                        <a:rPr lang="en-US" sz="1400" dirty="0">
                          <a:solidFill>
                            <a:schemeClr val="tx1"/>
                          </a:solidFill>
                          <a:latin typeface="+mn-lt"/>
                          <a:cs typeface="Lucida Grande"/>
                        </a:rPr>
                        <a:t>Total Response</a:t>
                      </a:r>
                    </a:p>
                  </a:txBody>
                  <a:tcPr/>
                </a:tc>
                <a:tc>
                  <a:txBody>
                    <a:bodyPr/>
                    <a:lstStyle/>
                    <a:p>
                      <a:pPr algn="r"/>
                      <a:r>
                        <a:rPr lang="en-US" sz="1400" dirty="0">
                          <a:solidFill>
                            <a:schemeClr val="tx1"/>
                          </a:solidFill>
                          <a:latin typeface="+mn-lt"/>
                          <a:cs typeface="Lucida Grande"/>
                        </a:rPr>
                        <a:t>1.832 cm</a:t>
                      </a:r>
                    </a:p>
                  </a:txBody>
                  <a:tcPr/>
                </a:tc>
                <a:tc>
                  <a:txBody>
                    <a:bodyPr/>
                    <a:lstStyle/>
                    <a:p>
                      <a:pPr algn="r"/>
                      <a:r>
                        <a:rPr lang="en-US" sz="1400" dirty="0"/>
                        <a:t>4.966 cm</a:t>
                      </a:r>
                      <a:endParaRPr lang="en-US" sz="1400" dirty="0">
                        <a:solidFill>
                          <a:schemeClr val="tx1"/>
                        </a:solidFill>
                        <a:latin typeface="+mn-lt"/>
                        <a:cs typeface="Lucida Grande"/>
                      </a:endParaRPr>
                    </a:p>
                  </a:txBody>
                  <a:tcPr/>
                </a:tc>
                <a:extLst>
                  <a:ext uri="{0D108BD9-81ED-4DB2-BD59-A6C34878D82A}">
                    <a16:rowId xmlns:a16="http://schemas.microsoft.com/office/drawing/2014/main" val="10001"/>
                  </a:ext>
                </a:extLst>
              </a:tr>
              <a:tr h="383153">
                <a:tc>
                  <a:txBody>
                    <a:bodyPr/>
                    <a:lstStyle/>
                    <a:p>
                      <a:r>
                        <a:rPr lang="en-US" sz="1400" dirty="0">
                          <a:solidFill>
                            <a:schemeClr val="tx1"/>
                          </a:solidFill>
                          <a:latin typeface="+mn-lt"/>
                        </a:rPr>
                        <a:t>Full Energy</a:t>
                      </a:r>
                      <a:endParaRPr lang="en-US" sz="1400" dirty="0">
                        <a:solidFill>
                          <a:schemeClr val="tx1"/>
                        </a:solidFill>
                        <a:latin typeface="+mn-lt"/>
                        <a:cs typeface="Lucida Grande"/>
                      </a:endParaRPr>
                    </a:p>
                  </a:txBody>
                  <a:tcPr/>
                </a:tc>
                <a:tc>
                  <a:txBody>
                    <a:bodyPr/>
                    <a:lstStyle/>
                    <a:p>
                      <a:pPr algn="r"/>
                      <a:r>
                        <a:rPr lang="en-US" sz="1400" b="1" dirty="0">
                          <a:solidFill>
                            <a:schemeClr val="tx1"/>
                          </a:solidFill>
                          <a:latin typeface="+mn-lt"/>
                        </a:rPr>
                        <a:t>0.066 cm</a:t>
                      </a:r>
                      <a:endParaRPr lang="en-US" sz="1400" b="1" dirty="0">
                        <a:solidFill>
                          <a:schemeClr val="tx1"/>
                        </a:solidFill>
                        <a:latin typeface="+mn-lt"/>
                        <a:cs typeface="Lucida Grande"/>
                      </a:endParaRPr>
                    </a:p>
                  </a:txBody>
                  <a:tcPr/>
                </a:tc>
                <a:tc>
                  <a:txBody>
                    <a:bodyPr/>
                    <a:lstStyle/>
                    <a:p>
                      <a:pPr algn="r"/>
                      <a:r>
                        <a:rPr lang="en-US" sz="1400" dirty="0"/>
                        <a:t>4.710</a:t>
                      </a:r>
                      <a:r>
                        <a:rPr lang="en-US" sz="1400" dirty="0">
                          <a:solidFill>
                            <a:schemeClr val="tx1"/>
                          </a:solidFill>
                          <a:latin typeface="+mn-lt"/>
                        </a:rPr>
                        <a:t> cm</a:t>
                      </a:r>
                      <a:endParaRPr lang="en-US" sz="1400" dirty="0">
                        <a:solidFill>
                          <a:schemeClr val="tx1"/>
                        </a:solidFill>
                        <a:latin typeface="+mn-lt"/>
                        <a:cs typeface="Lucida Grande"/>
                      </a:endParaRPr>
                    </a:p>
                  </a:txBody>
                  <a:tcPr/>
                </a:tc>
                <a:extLst>
                  <a:ext uri="{0D108BD9-81ED-4DB2-BD59-A6C34878D82A}">
                    <a16:rowId xmlns:a16="http://schemas.microsoft.com/office/drawing/2014/main" val="10002"/>
                  </a:ext>
                </a:extLst>
              </a:tr>
              <a:tr h="383153">
                <a:tc>
                  <a:txBody>
                    <a:bodyPr/>
                    <a:lstStyle/>
                    <a:p>
                      <a:r>
                        <a:rPr lang="en-US" sz="1400" dirty="0">
                          <a:solidFill>
                            <a:schemeClr val="tx1"/>
                          </a:solidFill>
                          <a:latin typeface="+mn-lt"/>
                          <a:cs typeface="Lucida Grande"/>
                        </a:rPr>
                        <a:t>Partial Energy</a:t>
                      </a:r>
                    </a:p>
                  </a:txBody>
                  <a:tcPr/>
                </a:tc>
                <a:tc>
                  <a:txBody>
                    <a:bodyPr/>
                    <a:lstStyle/>
                    <a:p>
                      <a:pPr algn="r"/>
                      <a:r>
                        <a:rPr lang="en-US" sz="1400" dirty="0">
                          <a:solidFill>
                            <a:schemeClr val="tx1"/>
                          </a:solidFill>
                          <a:latin typeface="+mn-lt"/>
                        </a:rPr>
                        <a:t>1.475 cm</a:t>
                      </a:r>
                      <a:endParaRPr lang="en-US" sz="1400" dirty="0">
                        <a:solidFill>
                          <a:schemeClr val="tx1"/>
                        </a:solidFill>
                        <a:latin typeface="+mn-lt"/>
                        <a:cs typeface="Lucida Grande"/>
                      </a:endParaRPr>
                    </a:p>
                  </a:txBody>
                  <a:tcPr/>
                </a:tc>
                <a:tc>
                  <a:txBody>
                    <a:bodyPr/>
                    <a:lstStyle/>
                    <a:p>
                      <a:pPr algn="r"/>
                      <a:r>
                        <a:rPr lang="en-US" sz="1400" b="1" dirty="0"/>
                        <a:t>4.510 cm</a:t>
                      </a:r>
                      <a:endParaRPr lang="en-US" sz="1400" b="1" dirty="0">
                        <a:solidFill>
                          <a:schemeClr val="tx1"/>
                        </a:solidFill>
                        <a:latin typeface="+mn-lt"/>
                        <a:cs typeface="Lucida Grande"/>
                      </a:endParaRPr>
                    </a:p>
                  </a:txBody>
                  <a:tcPr/>
                </a:tc>
                <a:extLst>
                  <a:ext uri="{0D108BD9-81ED-4DB2-BD59-A6C34878D82A}">
                    <a16:rowId xmlns:a16="http://schemas.microsoft.com/office/drawing/2014/main" val="10003"/>
                  </a:ext>
                </a:extLst>
              </a:tr>
            </a:tbl>
          </a:graphicData>
        </a:graphic>
      </p:graphicFrame>
      <p:pic>
        <p:nvPicPr>
          <p:cNvPr id="35" name="Picture 34">
            <a:extLst>
              <a:ext uri="{FF2B5EF4-FFF2-40B4-BE49-F238E27FC236}">
                <a16:creationId xmlns:a16="http://schemas.microsoft.com/office/drawing/2014/main" id="{286AD10D-B071-4D47-B93C-3FEDE989BB9C}"/>
              </a:ext>
            </a:extLst>
          </p:cNvPr>
          <p:cNvPicPr>
            <a:picLocks noChangeAspect="1"/>
          </p:cNvPicPr>
          <p:nvPr/>
        </p:nvPicPr>
        <p:blipFill>
          <a:blip r:embed="rId3"/>
          <a:stretch>
            <a:fillRect/>
          </a:stretch>
        </p:blipFill>
        <p:spPr>
          <a:xfrm>
            <a:off x="2538663" y="2565940"/>
            <a:ext cx="6706210" cy="4640976"/>
          </a:xfrm>
          <a:prstGeom prst="rect">
            <a:avLst/>
          </a:prstGeom>
        </p:spPr>
      </p:pic>
    </p:spTree>
    <p:extLst>
      <p:ext uri="{BB962C8B-B14F-4D97-AF65-F5344CB8AC3E}">
        <p14:creationId xmlns:p14="http://schemas.microsoft.com/office/powerpoint/2010/main" val="1532501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1648831"/>
          </a:xfrm>
        </p:spPr>
        <p:txBody>
          <a:bodyPr>
            <a:normAutofit/>
          </a:bodyPr>
          <a:lstStyle/>
          <a:p>
            <a:endParaRPr lang="en-US" dirty="0"/>
          </a:p>
          <a:p>
            <a:pPr marL="285750" indent="-285750">
              <a:buFont typeface="Arial" panose="020B0604020202020204" pitchFamily="34" charset="0"/>
              <a:buChar char="•"/>
            </a:pPr>
            <a:r>
              <a:rPr lang="en-US" dirty="0"/>
              <a:t>Produced Incident Flux at detector location and </a:t>
            </a:r>
            <a:r>
              <a:rPr lang="en-US" i="1" dirty="0"/>
              <a:t>back projected </a:t>
            </a:r>
            <a:r>
              <a:rPr lang="en-US" dirty="0"/>
              <a:t>to visualize quantified  energy transmission through material surface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Demonstrated accurate (~ 5 cm) source localization external to building</a:t>
            </a:r>
          </a:p>
          <a:p>
            <a:pPr marL="285750" indent="-285750">
              <a:buFont typeface="Arial" panose="020B0604020202020204" pitchFamily="34" charset="0"/>
              <a:buChar char="•"/>
            </a:pPr>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CONCLUSIONS:</a:t>
            </a:r>
          </a:p>
        </p:txBody>
      </p:sp>
      <p:sp>
        <p:nvSpPr>
          <p:cNvPr id="7" name="Title 1">
            <a:extLst>
              <a:ext uri="{FF2B5EF4-FFF2-40B4-BE49-F238E27FC236}">
                <a16:creationId xmlns:a16="http://schemas.microsoft.com/office/drawing/2014/main" id="{CD08393C-2A45-064A-8F8E-491D83E6CEA9}"/>
              </a:ext>
            </a:extLst>
          </p:cNvPr>
          <p:cNvSpPr txBox="1">
            <a:spLocks/>
          </p:cNvSpPr>
          <p:nvPr/>
        </p:nvSpPr>
        <p:spPr>
          <a:xfrm>
            <a:off x="508194" y="3035537"/>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FUTURE WORK:</a:t>
            </a:r>
          </a:p>
        </p:txBody>
      </p:sp>
      <p:sp>
        <p:nvSpPr>
          <p:cNvPr id="9" name="Text Placeholder 3">
            <a:extLst>
              <a:ext uri="{FF2B5EF4-FFF2-40B4-BE49-F238E27FC236}">
                <a16:creationId xmlns:a16="http://schemas.microsoft.com/office/drawing/2014/main" id="{D059DFF7-B751-3A49-9879-9B025D4C0BAF}"/>
              </a:ext>
            </a:extLst>
          </p:cNvPr>
          <p:cNvSpPr txBox="1">
            <a:spLocks/>
          </p:cNvSpPr>
          <p:nvPr/>
        </p:nvSpPr>
        <p:spPr>
          <a:xfrm>
            <a:off x="508194" y="3238031"/>
            <a:ext cx="8098221" cy="19081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Introduce “real” detector characteristics and positional uncertainty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lower activity/energy source (</a:t>
            </a:r>
            <a:r>
              <a:rPr lang="en-US" baseline="30000" dirty="0"/>
              <a:t>137</a:t>
            </a:r>
            <a:r>
              <a:rPr lang="en-US" dirty="0"/>
              <a:t>Cs) and introduce background radiation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geometry and materials of a known structure and compare results with current systems</a:t>
            </a:r>
          </a:p>
          <a:p>
            <a:endParaRPr lang="en-US" dirty="0"/>
          </a:p>
        </p:txBody>
      </p:sp>
    </p:spTree>
    <p:extLst>
      <p:ext uri="{BB962C8B-B14F-4D97-AF65-F5344CB8AC3E}">
        <p14:creationId xmlns:p14="http://schemas.microsoft.com/office/powerpoint/2010/main" val="314804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117849" cy="4454238"/>
          </a:xfrm>
        </p:spPr>
        <p:txBody>
          <a:bodyPr>
            <a:normAutofit fontScale="92500" lnSpcReduction="10000"/>
          </a:bodyPr>
          <a:lstStyle/>
          <a:p>
            <a:r>
              <a:rPr lang="en-US" dirty="0"/>
              <a:t>Unmanned Search Technology Demonstration at Camp Roberts</a:t>
            </a:r>
          </a:p>
          <a:p>
            <a:endParaRPr lang="en-US" dirty="0"/>
          </a:p>
          <a:p>
            <a:r>
              <a:rPr lang="en-US" dirty="0"/>
              <a:t>Unknowns:</a:t>
            </a:r>
          </a:p>
          <a:p>
            <a:pPr marL="285750" indent="-285750">
              <a:buFont typeface="Arial" panose="020B0604020202020204" pitchFamily="34" charset="0"/>
              <a:buChar char="•"/>
            </a:pPr>
            <a:r>
              <a:rPr lang="en-US" dirty="0"/>
              <a:t>Source</a:t>
            </a:r>
          </a:p>
          <a:p>
            <a:pPr marL="285750" indent="-285750">
              <a:buFont typeface="Arial" panose="020B0604020202020204" pitchFamily="34" charset="0"/>
              <a:buChar char="•"/>
            </a:pPr>
            <a:r>
              <a:rPr lang="en-US" dirty="0"/>
              <a:t>Source Activity</a:t>
            </a:r>
          </a:p>
          <a:p>
            <a:pPr marL="285750" indent="-285750">
              <a:buFont typeface="Arial" panose="020B0604020202020204" pitchFamily="34" charset="0"/>
              <a:buChar char="•"/>
            </a:pPr>
            <a:r>
              <a:rPr lang="en-US" dirty="0"/>
              <a:t>Source Location</a:t>
            </a:r>
          </a:p>
          <a:p>
            <a:pPr marL="285750" indent="-285750">
              <a:buFont typeface="Arial" panose="020B0604020202020204" pitchFamily="34" charset="0"/>
              <a:buChar char="•"/>
            </a:pPr>
            <a:r>
              <a:rPr lang="en-US" dirty="0"/>
              <a:t>Building Geometry</a:t>
            </a:r>
          </a:p>
          <a:p>
            <a:pPr marL="285750" indent="-285750">
              <a:buFont typeface="Arial" panose="020B0604020202020204" pitchFamily="34" charset="0"/>
              <a:buChar char="•"/>
            </a:pPr>
            <a:r>
              <a:rPr lang="en-US" dirty="0"/>
              <a:t>Building Materials</a:t>
            </a:r>
          </a:p>
          <a:p>
            <a:endParaRPr lang="en-US" dirty="0"/>
          </a:p>
          <a:p>
            <a:r>
              <a:rPr lang="en-US" dirty="0"/>
              <a:t>This image generated three questions?</a:t>
            </a:r>
          </a:p>
          <a:p>
            <a:endParaRPr lang="en-US" dirty="0"/>
          </a:p>
          <a:p>
            <a:pPr marL="342900" indent="-342900">
              <a:buFont typeface="+mj-lt"/>
              <a:buAutoNum type="arabicPeriod"/>
            </a:pPr>
            <a:r>
              <a:rPr lang="en-US" dirty="0"/>
              <a:t>Can we quantify the flux?</a:t>
            </a:r>
          </a:p>
          <a:p>
            <a:pPr marL="342900" indent="-342900">
              <a:buFont typeface="+mj-lt"/>
              <a:buAutoNum type="arabicPeriod"/>
            </a:pPr>
            <a:endParaRPr lang="en-US" dirty="0"/>
          </a:p>
          <a:p>
            <a:pPr marL="342900" indent="-342900">
              <a:buFont typeface="+mj-lt"/>
              <a:buAutoNum type="arabicPeriod"/>
            </a:pPr>
            <a:r>
              <a:rPr lang="en-US" dirty="0"/>
              <a:t>Can we differentiate between transmitted and scattered gammas?</a:t>
            </a:r>
          </a:p>
          <a:p>
            <a:pPr marL="342900" indent="-342900">
              <a:buFont typeface="+mj-lt"/>
              <a:buAutoNum type="arabicPeriod"/>
            </a:pPr>
            <a:endParaRPr lang="en-US" dirty="0"/>
          </a:p>
          <a:p>
            <a:pPr marL="342900" indent="-342900">
              <a:buFont typeface="+mj-lt"/>
              <a:buAutoNum type="arabicPeriod"/>
            </a:pPr>
            <a:r>
              <a:rPr lang="en-US" dirty="0"/>
              <a:t>Can we use this information to calculate Source Location?</a:t>
            </a:r>
          </a:p>
        </p:txBody>
      </p:sp>
      <p:sp>
        <p:nvSpPr>
          <p:cNvPr id="8" name="Title 1"/>
          <p:cNvSpPr>
            <a:spLocks noGrp="1"/>
          </p:cNvSpPr>
          <p:nvPr>
            <p:ph type="title"/>
          </p:nvPr>
        </p:nvSpPr>
        <p:spPr>
          <a:xfrm>
            <a:off x="457200" y="763808"/>
            <a:ext cx="8635806" cy="404988"/>
          </a:xfrm>
        </p:spPr>
        <p:txBody>
          <a:bodyPr>
            <a:noAutofit/>
          </a:bodyPr>
          <a:lstStyle/>
          <a:p>
            <a:r>
              <a:rPr lang="en-US" sz="2800" dirty="0"/>
              <a:t>MOTIVATION: Gamma “Heat Map” produced by LAMP on drone</a:t>
            </a:r>
          </a:p>
        </p:txBody>
      </p:sp>
      <p:pic>
        <p:nvPicPr>
          <p:cNvPr id="6" name="Content Placeholder 5">
            <a:extLst>
              <a:ext uri="{FF2B5EF4-FFF2-40B4-BE49-F238E27FC236}">
                <a16:creationId xmlns:a16="http://schemas.microsoft.com/office/drawing/2014/main" id="{DE318E43-D249-5C4C-A1C3-4D097FF32F55}"/>
              </a:ext>
            </a:extLst>
          </p:cNvPr>
          <p:cNvPicPr>
            <a:picLocks noGrp="1" noChangeAspect="1"/>
          </p:cNvPicPr>
          <p:nvPr>
            <p:ph idx="1"/>
          </p:nvPr>
        </p:nvPicPr>
        <p:blipFill>
          <a:blip r:embed="rId3"/>
          <a:stretch>
            <a:fillRect/>
          </a:stretch>
        </p:blipFill>
        <p:spPr>
          <a:xfrm>
            <a:off x="3575049" y="1168796"/>
            <a:ext cx="5517957" cy="4138468"/>
          </a:xfrm>
        </p:spPr>
      </p:pic>
    </p:spTree>
    <p:extLst>
      <p:ext uri="{BB962C8B-B14F-4D97-AF65-F5344CB8AC3E}">
        <p14:creationId xmlns:p14="http://schemas.microsoft.com/office/powerpoint/2010/main" val="376462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2742245"/>
            <a:ext cx="6570143" cy="1143000"/>
          </a:xfrm>
        </p:spPr>
        <p:txBody>
          <a:bodyPr>
            <a:normAutofit/>
          </a:bodyPr>
          <a:lstStyle/>
          <a:p>
            <a:r>
              <a:rPr lang="en-US" sz="4200" dirty="0"/>
              <a:t>Questions?</a:t>
            </a:r>
          </a:p>
        </p:txBody>
      </p:sp>
    </p:spTree>
    <p:extLst>
      <p:ext uri="{BB962C8B-B14F-4D97-AF65-F5344CB8AC3E}">
        <p14:creationId xmlns:p14="http://schemas.microsoft.com/office/powerpoint/2010/main" val="28009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a:bodyPr>
          <a:lstStyle/>
          <a:p>
            <a:r>
              <a:rPr lang="en-US" dirty="0"/>
              <a:t>Model:</a:t>
            </a:r>
          </a:p>
          <a:p>
            <a:pPr marL="285750" indent="-285750">
              <a:buFont typeface="Arial" panose="020B0604020202020204" pitchFamily="34" charset="0"/>
              <a:buChar char="•"/>
            </a:pPr>
            <a:r>
              <a:rPr lang="en-US" dirty="0"/>
              <a:t>Build model eliminating unknowns (Source, Activity, Location, Geometry, and Materials)</a:t>
            </a:r>
          </a:p>
          <a:p>
            <a:pPr marL="285750" indent="-285750">
              <a:buFont typeface="Arial" panose="020B0604020202020204" pitchFamily="34" charset="0"/>
              <a:buChar char="•"/>
            </a:pPr>
            <a:r>
              <a:rPr lang="en-US" dirty="0"/>
              <a:t>Run simulation to calculate instantaneous flux at detector. </a:t>
            </a:r>
          </a:p>
          <a:p>
            <a:pPr marL="285750" indent="-285750">
              <a:buFont typeface="Arial" panose="020B0604020202020204" pitchFamily="34" charset="0"/>
              <a:buChar char="•"/>
            </a:pPr>
            <a:r>
              <a:rPr lang="en-US" i="1" dirty="0"/>
              <a:t>Back Project </a:t>
            </a:r>
            <a:r>
              <a:rPr lang="en-US" dirty="0"/>
              <a:t>instantaneous flux at detector to surface flux</a:t>
            </a:r>
          </a:p>
          <a:p>
            <a:pPr marL="742950" lvl="1" indent="-285750">
              <a:buFont typeface="Arial" panose="020B0604020202020204" pitchFamily="34" charset="0"/>
              <a:buChar char="•"/>
            </a:pPr>
            <a:r>
              <a:rPr lang="en-US" dirty="0"/>
              <a:t>Answers Question #1 - Quantification</a:t>
            </a:r>
          </a:p>
          <a:p>
            <a:pPr marL="285750" indent="-285750">
              <a:buFont typeface="Arial" panose="020B0604020202020204" pitchFamily="34" charset="0"/>
              <a:buChar char="•"/>
            </a:pPr>
            <a:r>
              <a:rPr lang="en-US" dirty="0"/>
              <a:t>Segregate simulation results (i.e. by energy or last location) and compare results to examine gamma transmission and scattering</a:t>
            </a:r>
          </a:p>
          <a:p>
            <a:pPr marL="742950" lvl="1" indent="-285750">
              <a:buFont typeface="Arial" panose="020B0604020202020204" pitchFamily="34" charset="0"/>
              <a:buChar char="•"/>
            </a:pPr>
            <a:r>
              <a:rPr lang="en-US" dirty="0"/>
              <a:t>Answers Question #2</a:t>
            </a:r>
          </a:p>
          <a:p>
            <a:pPr marL="285750" indent="-285750">
              <a:buFont typeface="Arial" panose="020B0604020202020204" pitchFamily="34" charset="0"/>
              <a:buChar char="•"/>
            </a:pPr>
            <a:endParaRPr lang="en-US" i="1" dirty="0"/>
          </a:p>
          <a:p>
            <a:endParaRPr lang="en-US" dirty="0"/>
          </a:p>
          <a:p>
            <a:r>
              <a:rPr lang="en-US" dirty="0"/>
              <a:t>Validation:</a:t>
            </a:r>
          </a:p>
          <a:p>
            <a:pPr marL="285750" indent="-285750">
              <a:buFont typeface="Arial" panose="020B0604020202020204" pitchFamily="34" charset="0"/>
              <a:buChar char="•"/>
            </a:pPr>
            <a:r>
              <a:rPr lang="en-US" dirty="0"/>
              <a:t>Mathematically validate model using known flux/count-rate equations</a:t>
            </a:r>
          </a:p>
        </p:txBody>
      </p:sp>
      <p:sp>
        <p:nvSpPr>
          <p:cNvPr id="8" name="Title 1"/>
          <p:cNvSpPr>
            <a:spLocks noGrp="1"/>
          </p:cNvSpPr>
          <p:nvPr>
            <p:ph type="title"/>
          </p:nvPr>
        </p:nvSpPr>
        <p:spPr>
          <a:xfrm>
            <a:off x="457200" y="763808"/>
            <a:ext cx="8635806" cy="404988"/>
          </a:xfrm>
        </p:spPr>
        <p:txBody>
          <a:bodyPr>
            <a:noAutofit/>
          </a:bodyPr>
          <a:lstStyle/>
          <a:p>
            <a:r>
              <a:rPr lang="en-US" sz="2800" dirty="0"/>
              <a:t>METHODOLOGY: Model and Validate in a Controlled Scenario</a:t>
            </a:r>
          </a:p>
        </p:txBody>
      </p:sp>
    </p:spTree>
    <p:extLst>
      <p:ext uri="{BB962C8B-B14F-4D97-AF65-F5344CB8AC3E}">
        <p14:creationId xmlns:p14="http://schemas.microsoft.com/office/powerpoint/2010/main" val="336706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5135525" cy="4487725"/>
          </a:xfrm>
        </p:spPr>
        <p:txBody>
          <a:bodyPr>
            <a:normAutofit fontScale="92500" lnSpcReduction="10000"/>
          </a:bodyPr>
          <a:lstStyle/>
          <a:p>
            <a:r>
              <a:rPr lang="en-US" dirty="0"/>
              <a:t>The Federal interagency community has developed 15 all-hazards </a:t>
            </a:r>
            <a:r>
              <a:rPr lang="en-US" b="1" dirty="0"/>
              <a:t>National Planning Scenarios </a:t>
            </a:r>
            <a:r>
              <a:rPr lang="en-US" dirty="0"/>
              <a:t>for use in national, Federal, State, and local homeland security preparedness activities. The Scenarios are planning tools and are representative of the range of potential terrorist attacks and natural disasters and the related impacts that face our nation. The objective was to develop a minimum number of credible scenarios in order to establish the range of response requirements to facilitate preparedness planning. </a:t>
            </a:r>
          </a:p>
          <a:p>
            <a:endParaRPr lang="en-US" dirty="0"/>
          </a:p>
          <a:p>
            <a:r>
              <a:rPr lang="en-US" dirty="0"/>
              <a:t>In Scenario 11, the Universal Adversary (UA) purchases a stolen Cobalt-60 (</a:t>
            </a:r>
            <a:r>
              <a:rPr lang="en-US" baseline="30000" dirty="0"/>
              <a:t>60</a:t>
            </a:r>
            <a:r>
              <a:rPr lang="en-US" dirty="0"/>
              <a:t>Co) Teletherapy source to make a Radiological Dispersal Device (RDD), or “dirty bomb.” The explosive and source are smuggled into the country. Detonator cord is stolen from a mining operation, and all other materials are obtained legally in the United States.</a:t>
            </a:r>
          </a:p>
          <a:p>
            <a:endParaRPr lang="en-US" dirty="0"/>
          </a:p>
          <a:p>
            <a:r>
              <a:rPr lang="en-US" dirty="0"/>
              <a:t>An activity about 444 TBq (12,000 Ci) is loaded initially in these machines. The </a:t>
            </a:r>
            <a:r>
              <a:rPr lang="en-US" baseline="30000" dirty="0"/>
              <a:t>60</a:t>
            </a:r>
            <a:r>
              <a:rPr lang="en-US" dirty="0"/>
              <a:t>Co source decays at a rate of about 1% per month. Therefore, the mean activity encountered in these machines at any point of time range between 185–333 TBq (5000–9000 Ci).</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National Planning Scenario 11 – Radiological Attack</a:t>
            </a:r>
          </a:p>
        </p:txBody>
      </p:sp>
      <p:pic>
        <p:nvPicPr>
          <p:cNvPr id="2" name="Picture 1">
            <a:extLst>
              <a:ext uri="{FF2B5EF4-FFF2-40B4-BE49-F238E27FC236}">
                <a16:creationId xmlns:a16="http://schemas.microsoft.com/office/drawing/2014/main" id="{9702D3D7-FC05-4442-AC95-09FE9DA1F907}"/>
              </a:ext>
            </a:extLst>
          </p:cNvPr>
          <p:cNvPicPr>
            <a:picLocks noChangeAspect="1"/>
          </p:cNvPicPr>
          <p:nvPr/>
        </p:nvPicPr>
        <p:blipFill>
          <a:blip r:embed="rId3"/>
          <a:stretch>
            <a:fillRect/>
          </a:stretch>
        </p:blipFill>
        <p:spPr>
          <a:xfrm>
            <a:off x="6573260" y="3742659"/>
            <a:ext cx="2570740" cy="2456121"/>
          </a:xfrm>
          <a:prstGeom prst="rect">
            <a:avLst/>
          </a:prstGeom>
        </p:spPr>
      </p:pic>
      <p:pic>
        <p:nvPicPr>
          <p:cNvPr id="3" name="Picture 2">
            <a:extLst>
              <a:ext uri="{FF2B5EF4-FFF2-40B4-BE49-F238E27FC236}">
                <a16:creationId xmlns:a16="http://schemas.microsoft.com/office/drawing/2014/main" id="{AE681C64-876A-0543-84AC-0B81DE422CDC}"/>
              </a:ext>
            </a:extLst>
          </p:cNvPr>
          <p:cNvPicPr>
            <a:picLocks noChangeAspect="1"/>
          </p:cNvPicPr>
          <p:nvPr/>
        </p:nvPicPr>
        <p:blipFill>
          <a:blip r:embed="rId4"/>
          <a:stretch>
            <a:fillRect/>
          </a:stretch>
        </p:blipFill>
        <p:spPr>
          <a:xfrm>
            <a:off x="5592719" y="1168796"/>
            <a:ext cx="3551281" cy="2573864"/>
          </a:xfrm>
          <a:prstGeom prst="rect">
            <a:avLst/>
          </a:prstGeom>
        </p:spPr>
      </p:pic>
      <p:sp>
        <p:nvSpPr>
          <p:cNvPr id="6" name="Text Placeholder 3">
            <a:extLst>
              <a:ext uri="{FF2B5EF4-FFF2-40B4-BE49-F238E27FC236}">
                <a16:creationId xmlns:a16="http://schemas.microsoft.com/office/drawing/2014/main" id="{45AC8A88-DB84-0D44-B163-B73805CE58F3}"/>
              </a:ext>
            </a:extLst>
          </p:cNvPr>
          <p:cNvSpPr txBox="1">
            <a:spLocks/>
          </p:cNvSpPr>
          <p:nvPr/>
        </p:nvSpPr>
        <p:spPr>
          <a:xfrm>
            <a:off x="6368903" y="6669826"/>
            <a:ext cx="2796364" cy="273234"/>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900" dirty="0">
                <a:solidFill>
                  <a:schemeClr val="bg1"/>
                </a:solidFill>
              </a:rPr>
              <a:t>*DHS National Planning Scenarios, March 2006</a:t>
            </a:r>
          </a:p>
        </p:txBody>
      </p:sp>
    </p:spTree>
    <p:extLst>
      <p:ext uri="{BB962C8B-B14F-4D97-AF65-F5344CB8AC3E}">
        <p14:creationId xmlns:p14="http://schemas.microsoft.com/office/powerpoint/2010/main" val="335081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1" y="1168796"/>
            <a:ext cx="8229599" cy="3222451"/>
          </a:xfrm>
        </p:spPr>
        <p:txBody>
          <a:bodyPr>
            <a:normAutofit/>
          </a:bodyPr>
          <a:lstStyle/>
          <a:p>
            <a:r>
              <a:rPr lang="en-US" dirty="0"/>
              <a:t>The Military normally conducts radiological search and recovery in four areas:</a:t>
            </a:r>
          </a:p>
          <a:p>
            <a:endParaRPr lang="en-US" dirty="0"/>
          </a:p>
          <a:p>
            <a:pPr marL="285750" indent="-285750">
              <a:buFont typeface="Arial" panose="020B0604020202020204" pitchFamily="34" charset="0"/>
              <a:buChar char="•"/>
            </a:pPr>
            <a:r>
              <a:rPr lang="en-US" dirty="0"/>
              <a:t>Beyond Line of Sight (BLOS) – satellite and high altitude reconnaissance systems </a:t>
            </a:r>
          </a:p>
          <a:p>
            <a:pPr marL="285750" indent="-285750">
              <a:buFont typeface="Arial" panose="020B0604020202020204" pitchFamily="34" charset="0"/>
              <a:buChar char="•"/>
            </a:pPr>
            <a:r>
              <a:rPr lang="en-US" dirty="0"/>
              <a:t>Far Area – fast moving airborne systems</a:t>
            </a:r>
          </a:p>
          <a:p>
            <a:pPr marL="285750" indent="-285750">
              <a:buFont typeface="Arial" panose="020B0604020202020204" pitchFamily="34" charset="0"/>
              <a:buChar char="•"/>
            </a:pPr>
            <a:r>
              <a:rPr lang="en-US" dirty="0"/>
              <a:t>Near Area – ground vehicle, helicopter, and Unmanned Aerial Systems (UAS)</a:t>
            </a:r>
          </a:p>
          <a:p>
            <a:pPr marL="285750" indent="-285750">
              <a:buFont typeface="Arial" panose="020B0604020202020204" pitchFamily="34" charset="0"/>
              <a:buChar char="•"/>
            </a:pPr>
            <a:r>
              <a:rPr lang="en-US" dirty="0"/>
              <a:t>Objective Area – Unmanned Ground Systems (UGS) and dismounted personnel</a:t>
            </a:r>
          </a:p>
          <a:p>
            <a:pPr marL="285750" indent="-285750">
              <a:buFont typeface="Arial" panose="020B0604020202020204" pitchFamily="34" charset="0"/>
              <a:buChar char="•"/>
            </a:pPr>
            <a:endParaRPr lang="en-US" dirty="0"/>
          </a:p>
          <a:p>
            <a:r>
              <a:rPr lang="en-US" dirty="0"/>
              <a:t>* Advances in UAS mounted detection will allow for the collection of information in the Near Area that once could only be collected in the Objective Area. These advances and additional ones in UGS will minimize personnel exposure in Objective Area. </a:t>
            </a:r>
          </a:p>
        </p:txBody>
      </p:sp>
      <p:sp>
        <p:nvSpPr>
          <p:cNvPr id="8" name="Title 1"/>
          <p:cNvSpPr>
            <a:spLocks noGrp="1"/>
          </p:cNvSpPr>
          <p:nvPr>
            <p:ph type="title"/>
          </p:nvPr>
        </p:nvSpPr>
        <p:spPr>
          <a:xfrm>
            <a:off x="457200" y="763808"/>
            <a:ext cx="8635806" cy="404988"/>
          </a:xfrm>
        </p:spPr>
        <p:txBody>
          <a:bodyPr>
            <a:noAutofit/>
          </a:bodyPr>
          <a:lstStyle/>
          <a:p>
            <a:r>
              <a:rPr lang="en-US" sz="2800" dirty="0"/>
              <a:t>SEARCH SCENARIO: Search Hierarchy</a:t>
            </a:r>
          </a:p>
        </p:txBody>
      </p:sp>
      <p:pic>
        <p:nvPicPr>
          <p:cNvPr id="14" name="Picture 13">
            <a:extLst>
              <a:ext uri="{FF2B5EF4-FFF2-40B4-BE49-F238E27FC236}">
                <a16:creationId xmlns:a16="http://schemas.microsoft.com/office/drawing/2014/main" id="{CB63CFF0-D825-994B-A2F9-3E18987A585D}"/>
              </a:ext>
            </a:extLst>
          </p:cNvPr>
          <p:cNvPicPr>
            <a:picLocks noChangeAspect="1"/>
          </p:cNvPicPr>
          <p:nvPr/>
        </p:nvPicPr>
        <p:blipFill>
          <a:blip r:embed="rId3"/>
          <a:stretch>
            <a:fillRect/>
          </a:stretch>
        </p:blipFill>
        <p:spPr>
          <a:xfrm>
            <a:off x="4680895" y="3939419"/>
            <a:ext cx="1828800" cy="1463040"/>
          </a:xfrm>
          <a:prstGeom prst="rect">
            <a:avLst/>
          </a:prstGeom>
        </p:spPr>
      </p:pic>
      <p:pic>
        <p:nvPicPr>
          <p:cNvPr id="15" name="Picture 14">
            <a:extLst>
              <a:ext uri="{FF2B5EF4-FFF2-40B4-BE49-F238E27FC236}">
                <a16:creationId xmlns:a16="http://schemas.microsoft.com/office/drawing/2014/main" id="{0F727FDC-DB4D-264F-8ADB-206BF8B0148E}"/>
              </a:ext>
            </a:extLst>
          </p:cNvPr>
          <p:cNvPicPr>
            <a:picLocks noChangeAspect="1"/>
          </p:cNvPicPr>
          <p:nvPr/>
        </p:nvPicPr>
        <p:blipFill>
          <a:blip r:embed="rId4"/>
          <a:stretch>
            <a:fillRect/>
          </a:stretch>
        </p:blipFill>
        <p:spPr>
          <a:xfrm>
            <a:off x="6992030" y="3723219"/>
            <a:ext cx="1828800" cy="2368062"/>
          </a:xfrm>
          <a:prstGeom prst="rect">
            <a:avLst/>
          </a:prstGeom>
        </p:spPr>
      </p:pic>
      <p:pic>
        <p:nvPicPr>
          <p:cNvPr id="16" name="Picture 15">
            <a:extLst>
              <a:ext uri="{FF2B5EF4-FFF2-40B4-BE49-F238E27FC236}">
                <a16:creationId xmlns:a16="http://schemas.microsoft.com/office/drawing/2014/main" id="{2D32F7C1-71E7-8E4A-81E6-3CB4AE9570F9}"/>
              </a:ext>
            </a:extLst>
          </p:cNvPr>
          <p:cNvPicPr>
            <a:picLocks noChangeAspect="1"/>
          </p:cNvPicPr>
          <p:nvPr/>
        </p:nvPicPr>
        <p:blipFill>
          <a:blip r:embed="rId5"/>
          <a:stretch>
            <a:fillRect/>
          </a:stretch>
        </p:blipFill>
        <p:spPr>
          <a:xfrm>
            <a:off x="219140" y="4167455"/>
            <a:ext cx="1828800" cy="1006969"/>
          </a:xfrm>
          <a:prstGeom prst="rect">
            <a:avLst/>
          </a:prstGeom>
        </p:spPr>
      </p:pic>
      <p:pic>
        <p:nvPicPr>
          <p:cNvPr id="17" name="Picture 16">
            <a:extLst>
              <a:ext uri="{FF2B5EF4-FFF2-40B4-BE49-F238E27FC236}">
                <a16:creationId xmlns:a16="http://schemas.microsoft.com/office/drawing/2014/main" id="{F3F5421D-D18D-6D4A-929E-C35E8BF27879}"/>
              </a:ext>
            </a:extLst>
          </p:cNvPr>
          <p:cNvPicPr>
            <a:picLocks noChangeAspect="1"/>
          </p:cNvPicPr>
          <p:nvPr/>
        </p:nvPicPr>
        <p:blipFill>
          <a:blip r:embed="rId6"/>
          <a:stretch>
            <a:fillRect/>
          </a:stretch>
        </p:blipFill>
        <p:spPr>
          <a:xfrm>
            <a:off x="2369760" y="4316347"/>
            <a:ext cx="1828800" cy="1106905"/>
          </a:xfrm>
          <a:prstGeom prst="rect">
            <a:avLst/>
          </a:prstGeom>
        </p:spPr>
      </p:pic>
    </p:spTree>
    <p:extLst>
      <p:ext uri="{BB962C8B-B14F-4D97-AF65-F5344CB8AC3E}">
        <p14:creationId xmlns:p14="http://schemas.microsoft.com/office/powerpoint/2010/main" val="225663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Tools</a:t>
            </a:r>
          </a:p>
        </p:txBody>
      </p:sp>
      <p:pic>
        <p:nvPicPr>
          <p:cNvPr id="6" name="Picture 5">
            <a:extLst>
              <a:ext uri="{FF2B5EF4-FFF2-40B4-BE49-F238E27FC236}">
                <a16:creationId xmlns:a16="http://schemas.microsoft.com/office/drawing/2014/main" id="{8126D7D0-13EA-304C-A72D-CEC02D534BC7}"/>
              </a:ext>
            </a:extLst>
          </p:cNvPr>
          <p:cNvPicPr>
            <a:picLocks noChangeAspect="1"/>
          </p:cNvPicPr>
          <p:nvPr/>
        </p:nvPicPr>
        <p:blipFill>
          <a:blip r:embed="rId3"/>
          <a:stretch>
            <a:fillRect/>
          </a:stretch>
        </p:blipFill>
        <p:spPr>
          <a:xfrm>
            <a:off x="0" y="1168796"/>
            <a:ext cx="4271151" cy="4360134"/>
          </a:xfrm>
          <a:prstGeom prst="rect">
            <a:avLst/>
          </a:prstGeom>
        </p:spPr>
      </p:pic>
      <p:sp>
        <p:nvSpPr>
          <p:cNvPr id="9" name="Rectangle 8">
            <a:extLst>
              <a:ext uri="{FF2B5EF4-FFF2-40B4-BE49-F238E27FC236}">
                <a16:creationId xmlns:a16="http://schemas.microsoft.com/office/drawing/2014/main" id="{58436967-4E1D-344F-BF14-FB92FD41CCAC}"/>
              </a:ext>
            </a:extLst>
          </p:cNvPr>
          <p:cNvSpPr/>
          <p:nvPr/>
        </p:nvSpPr>
        <p:spPr>
          <a:xfrm rot="5400000">
            <a:off x="2024501" y="2470309"/>
            <a:ext cx="3117272" cy="11098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D84B36-AD84-0244-9FAD-E409D4A2BAB9}"/>
              </a:ext>
            </a:extLst>
          </p:cNvPr>
          <p:cNvSpPr/>
          <p:nvPr/>
        </p:nvSpPr>
        <p:spPr>
          <a:xfrm rot="5400000">
            <a:off x="3105398" y="3841669"/>
            <a:ext cx="178128" cy="1116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3">
            <a:extLst>
              <a:ext uri="{FF2B5EF4-FFF2-40B4-BE49-F238E27FC236}">
                <a16:creationId xmlns:a16="http://schemas.microsoft.com/office/drawing/2014/main" id="{7BB0251F-0F05-C247-8837-2A9612B5FD5D}"/>
              </a:ext>
            </a:extLst>
          </p:cNvPr>
          <p:cNvSpPr>
            <a:spLocks noGrp="1"/>
          </p:cNvSpPr>
          <p:nvPr>
            <p:ph type="body" sz="half" idx="2"/>
          </p:nvPr>
        </p:nvSpPr>
        <p:spPr>
          <a:xfrm>
            <a:off x="3621973" y="1168796"/>
            <a:ext cx="5533902" cy="4913813"/>
          </a:xfrm>
        </p:spPr>
        <p:txBody>
          <a:bodyPr>
            <a:normAutofit/>
          </a:bodyPr>
          <a:lstStyle/>
          <a:p>
            <a:r>
              <a:rPr lang="en-US" dirty="0"/>
              <a:t>Medium-Energy Gamma-ray Astronomy library (MEGAlib)</a:t>
            </a:r>
          </a:p>
          <a:p>
            <a:endParaRPr lang="en-US" dirty="0"/>
          </a:p>
          <a:p>
            <a:pPr marL="285750" indent="-285750">
              <a:buFont typeface="Arial" panose="020B0604020202020204" pitchFamily="34" charset="0"/>
              <a:buChar char="•"/>
            </a:pPr>
            <a:r>
              <a:rPr lang="en-US" dirty="0"/>
              <a:t>Geometry for MEGAlib (Geomega) is MEGAlib's universal geometry and detector library. The geometry itself is described in a .geo file, which describes the volume tree, the materials, the detectors, the trigger criteria,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Cosmic simulator (Cosima) is MEGAlib's Geant4 based simulator. It utilizes the geometry and detector information from Geomega and source information file to perform the simulations.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output sim file contains information on every gamma produced (9 million) and every interaction from generation to contact/escaping volume. </a:t>
            </a:r>
          </a:p>
        </p:txBody>
      </p:sp>
      <p:sp>
        <p:nvSpPr>
          <p:cNvPr id="12" name="Rectangle 11">
            <a:extLst>
              <a:ext uri="{FF2B5EF4-FFF2-40B4-BE49-F238E27FC236}">
                <a16:creationId xmlns:a16="http://schemas.microsoft.com/office/drawing/2014/main" id="{DC5AAD7F-73D9-3541-9227-7A44ACFBE81D}"/>
              </a:ext>
            </a:extLst>
          </p:cNvPr>
          <p:cNvSpPr/>
          <p:nvPr/>
        </p:nvSpPr>
        <p:spPr>
          <a:xfrm>
            <a:off x="3752603" y="6627168"/>
            <a:ext cx="5462176" cy="230832"/>
          </a:xfrm>
          <a:prstGeom prst="rect">
            <a:avLst/>
          </a:prstGeom>
        </p:spPr>
        <p:txBody>
          <a:bodyPr wrap="square">
            <a:spAutoFit/>
          </a:bodyPr>
          <a:lstStyle/>
          <a:p>
            <a:r>
              <a:rPr lang="en-US" sz="900" dirty="0">
                <a:solidFill>
                  <a:schemeClr val="bg1"/>
                </a:solidFill>
                <a:latin typeface="Lucida Grande" panose="020B0600040502020204" pitchFamily="34" charset="0"/>
                <a:cs typeface="Lucida Grande" panose="020B0600040502020204" pitchFamily="34" charset="0"/>
              </a:rPr>
              <a:t>* A. Zoglauer et al., Cosima - The cosmic simulator of MEGAlib, NSS Conference record, 2009</a:t>
            </a:r>
          </a:p>
        </p:txBody>
      </p:sp>
    </p:spTree>
    <p:extLst>
      <p:ext uri="{BB962C8B-B14F-4D97-AF65-F5344CB8AC3E}">
        <p14:creationId xmlns:p14="http://schemas.microsoft.com/office/powerpoint/2010/main" val="143242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457200" y="1168797"/>
            <a:ext cx="3008313" cy="413846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Pros:</a:t>
            </a:r>
          </a:p>
          <a:p>
            <a:pPr marL="342900" indent="-342900">
              <a:buFont typeface="Arial" panose="020B0604020202020204" pitchFamily="34" charset="0"/>
              <a:buChar char="•"/>
            </a:pPr>
            <a:r>
              <a:rPr lang="en-US" dirty="0"/>
              <a:t>Known Geometry</a:t>
            </a:r>
          </a:p>
          <a:p>
            <a:pPr marL="342900" indent="-342900">
              <a:buFont typeface="Arial" panose="020B0604020202020204" pitchFamily="34" charset="0"/>
              <a:buChar char="•"/>
            </a:pPr>
            <a:r>
              <a:rPr lang="en-US" i="1" dirty="0"/>
              <a:t>Known</a:t>
            </a:r>
            <a:r>
              <a:rPr lang="en-US" dirty="0"/>
              <a:t> Materials</a:t>
            </a:r>
          </a:p>
          <a:p>
            <a:pPr marL="342900" indent="-342900">
              <a:buFont typeface="Arial" panose="020B0604020202020204" pitchFamily="34" charset="0"/>
              <a:buChar char="•"/>
            </a:pPr>
            <a:r>
              <a:rPr lang="en-US" dirty="0"/>
              <a:t>Easily Replicated in real world</a:t>
            </a:r>
          </a:p>
          <a:p>
            <a:endParaRPr lang="en-US" dirty="0"/>
          </a:p>
          <a:p>
            <a:r>
              <a:rPr lang="en-US" dirty="0"/>
              <a:t>Cons:</a:t>
            </a:r>
          </a:p>
          <a:p>
            <a:pPr marL="285750" indent="-285750">
              <a:buFont typeface="Arial" panose="020B0604020202020204" pitchFamily="34" charset="0"/>
              <a:buChar char="•"/>
            </a:pPr>
            <a:r>
              <a:rPr lang="en-US" dirty="0"/>
              <a:t>Simple Geometry does not fully reflect real world</a:t>
            </a:r>
          </a:p>
          <a:p>
            <a:endParaRPr lang="en-US" dirty="0"/>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DEVELOPMENT: Concrete Building on Asphalt Surface</a:t>
            </a:r>
          </a:p>
        </p:txBody>
      </p:sp>
      <p:sp>
        <p:nvSpPr>
          <p:cNvPr id="12" name="Text Placeholder 3">
            <a:extLst>
              <a:ext uri="{FF2B5EF4-FFF2-40B4-BE49-F238E27FC236}">
                <a16:creationId xmlns:a16="http://schemas.microsoft.com/office/drawing/2014/main" id="{18A57265-BC50-0F49-B466-1A5E24DA6779}"/>
              </a:ext>
            </a:extLst>
          </p:cNvPr>
          <p:cNvSpPr txBox="1">
            <a:spLocks/>
          </p:cNvSpPr>
          <p:nvPr/>
        </p:nvSpPr>
        <p:spPr>
          <a:xfrm>
            <a:off x="0" y="4855321"/>
            <a:ext cx="9144000" cy="83447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Building is 9m tall with 6m length walls. First floor has open entry way. Second floor is divided into four rooms. “Detector” is 14m tall ideal blackbody absorber (100% efficiency) with 5m radius. Source is modeled as point source.  </a:t>
            </a:r>
          </a:p>
          <a:p>
            <a:endParaRPr lang="en-US" dirty="0"/>
          </a:p>
        </p:txBody>
      </p:sp>
      <p:pic>
        <p:nvPicPr>
          <p:cNvPr id="3" name="Picture 2">
            <a:extLst>
              <a:ext uri="{FF2B5EF4-FFF2-40B4-BE49-F238E27FC236}">
                <a16:creationId xmlns:a16="http://schemas.microsoft.com/office/drawing/2014/main" id="{570F5EDE-DE6A-A642-A4B9-35AA5CD8B429}"/>
              </a:ext>
            </a:extLst>
          </p:cNvPr>
          <p:cNvPicPr>
            <a:picLocks noChangeAspect="1"/>
          </p:cNvPicPr>
          <p:nvPr/>
        </p:nvPicPr>
        <p:blipFill rotWithShape="1">
          <a:blip r:embed="rId3"/>
          <a:srcRect l="6977" t="28140" r="54186" b="11767"/>
          <a:stretch/>
        </p:blipFill>
        <p:spPr>
          <a:xfrm>
            <a:off x="4371069" y="638369"/>
            <a:ext cx="4360563" cy="4216952"/>
          </a:xfrm>
          <a:prstGeom prst="rect">
            <a:avLst/>
          </a:prstGeom>
        </p:spPr>
      </p:pic>
    </p:spTree>
    <p:extLst>
      <p:ext uri="{BB962C8B-B14F-4D97-AF65-F5344CB8AC3E}">
        <p14:creationId xmlns:p14="http://schemas.microsoft.com/office/powerpoint/2010/main" val="271139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E5BCD6-9302-1748-85C6-4425A704101E}"/>
              </a:ext>
            </a:extLst>
          </p:cNvPr>
          <p:cNvSpPr txBox="1">
            <a:spLocks/>
          </p:cNvSpPr>
          <p:nvPr/>
        </p:nvSpPr>
        <p:spPr>
          <a:xfrm>
            <a:off x="3753292" y="1168793"/>
            <a:ext cx="5124894" cy="4764173"/>
          </a:xfrm>
          <a:prstGeom prst="rect">
            <a:avLst/>
          </a:prstGeom>
        </p:spPr>
        <p:txBody>
          <a:bodyPr vert="horz" lIns="91440" tIns="45720" rIns="91440" bIns="45720" numCol="2" rtlCol="0">
            <a:normAutofit lnSpcReduction="1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Concrete, Ordinary (NIST)</a:t>
            </a:r>
          </a:p>
          <a:p>
            <a:r>
              <a:rPr lang="en-US" dirty="0"/>
              <a:t>Density: </a:t>
            </a:r>
            <a:r>
              <a:rPr lang="en-US" dirty="0">
                <a:ea typeface="Cambria Math" panose="02040503050406030204" pitchFamily="18" charset="0"/>
              </a:rPr>
              <a:t>2.3 g/cm</a:t>
            </a:r>
            <a:r>
              <a:rPr lang="en-US" baseline="30000" dirty="0">
                <a:ea typeface="Cambria Math" panose="02040503050406030204" pitchFamily="18" charset="0"/>
              </a:rPr>
              <a:t>3</a:t>
            </a:r>
            <a:r>
              <a:rPr lang="en-US" dirty="0">
                <a:ea typeface="Cambria Math" panose="02040503050406030204" pitchFamily="18" charset="0"/>
              </a:rPr>
              <a:t> </a:t>
            </a:r>
            <a:endParaRPr lang="en-US" dirty="0"/>
          </a:p>
          <a:p>
            <a:r>
              <a:rPr lang="en-US" dirty="0"/>
              <a:t>Weight Fractions: </a:t>
            </a:r>
          </a:p>
          <a:p>
            <a:pPr fontAlgn="t"/>
            <a:r>
              <a:rPr lang="en-US" dirty="0"/>
              <a:t>H	0.022100 </a:t>
            </a:r>
          </a:p>
          <a:p>
            <a:pPr fontAlgn="t"/>
            <a:r>
              <a:rPr lang="en-US" dirty="0"/>
              <a:t>C	0.002484 </a:t>
            </a:r>
          </a:p>
          <a:p>
            <a:pPr fontAlgn="t"/>
            <a:r>
              <a:rPr lang="en-US" dirty="0"/>
              <a:t>O	0.574930 </a:t>
            </a:r>
          </a:p>
          <a:p>
            <a:pPr fontAlgn="t"/>
            <a:r>
              <a:rPr lang="en-US" dirty="0"/>
              <a:t>Na	0.015208 </a:t>
            </a:r>
          </a:p>
          <a:p>
            <a:pPr fontAlgn="t"/>
            <a:r>
              <a:rPr lang="en-US" dirty="0"/>
              <a:t>Mg	0.001266 </a:t>
            </a:r>
          </a:p>
          <a:p>
            <a:pPr fontAlgn="t"/>
            <a:r>
              <a:rPr lang="en-US" dirty="0"/>
              <a:t>Al 	0.019953 </a:t>
            </a:r>
          </a:p>
          <a:p>
            <a:pPr fontAlgn="t"/>
            <a:r>
              <a:rPr lang="en-US" dirty="0"/>
              <a:t>Si 	0.304627 </a:t>
            </a:r>
          </a:p>
          <a:p>
            <a:pPr fontAlgn="t"/>
            <a:r>
              <a:rPr lang="en-US" dirty="0"/>
              <a:t>K 	0.010045 </a:t>
            </a:r>
          </a:p>
          <a:p>
            <a:pPr fontAlgn="t"/>
            <a:r>
              <a:rPr lang="en-US" dirty="0"/>
              <a:t>Ca 	0.042951 </a:t>
            </a:r>
          </a:p>
          <a:p>
            <a:pPr fontAlgn="t"/>
            <a:r>
              <a:rPr lang="en-US" dirty="0"/>
              <a:t>Fe 	0.006435 </a:t>
            </a:r>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a:p>
            <a:pPr fontAlgn="t"/>
            <a:r>
              <a:rPr lang="en-US" dirty="0"/>
              <a:t>Asphalt Pavement</a:t>
            </a:r>
          </a:p>
          <a:p>
            <a:pPr fontAlgn="t"/>
            <a:r>
              <a:rPr lang="en-US" dirty="0"/>
              <a:t>Density: 2.5784</a:t>
            </a:r>
            <a:r>
              <a:rPr lang="en-US" dirty="0">
                <a:ea typeface="Cambria Math" panose="02040503050406030204" pitchFamily="18" charset="0"/>
              </a:rPr>
              <a:t> g/cm</a:t>
            </a:r>
            <a:r>
              <a:rPr lang="en-US" baseline="30000" dirty="0">
                <a:ea typeface="Cambria Math" panose="02040503050406030204" pitchFamily="18" charset="0"/>
              </a:rPr>
              <a:t>3</a:t>
            </a:r>
            <a:r>
              <a:rPr lang="en-US" dirty="0">
                <a:ea typeface="Cambria Math" panose="02040503050406030204" pitchFamily="18" charset="0"/>
              </a:rPr>
              <a:t> </a:t>
            </a:r>
          </a:p>
          <a:p>
            <a:pPr fontAlgn="t"/>
            <a:r>
              <a:rPr lang="en-US" dirty="0">
                <a:ea typeface="Cambria Math" panose="02040503050406030204" pitchFamily="18" charset="0"/>
              </a:rPr>
              <a:t>Weight Fractions:</a:t>
            </a:r>
          </a:p>
          <a:p>
            <a:pPr fontAlgn="t"/>
            <a:r>
              <a:rPr lang="en-US" dirty="0"/>
              <a:t>H 	0.007781 </a:t>
            </a:r>
          </a:p>
          <a:p>
            <a:pPr fontAlgn="t"/>
            <a:r>
              <a:rPr lang="en-US" dirty="0"/>
              <a:t>C 	0.076175 </a:t>
            </a:r>
          </a:p>
          <a:p>
            <a:pPr fontAlgn="t"/>
            <a:r>
              <a:rPr lang="en-US" dirty="0"/>
              <a:t>N 	0.000363 </a:t>
            </a:r>
          </a:p>
          <a:p>
            <a:pPr fontAlgn="t"/>
            <a:r>
              <a:rPr lang="en-US" dirty="0"/>
              <a:t>O 	0.459103 </a:t>
            </a:r>
          </a:p>
          <a:p>
            <a:pPr fontAlgn="t"/>
            <a:r>
              <a:rPr lang="en-US" dirty="0"/>
              <a:t>Na 	0.011659 </a:t>
            </a:r>
          </a:p>
          <a:p>
            <a:pPr fontAlgn="t"/>
            <a:r>
              <a:rPr lang="en-US" dirty="0"/>
              <a:t>Mg 	0.021757 </a:t>
            </a:r>
          </a:p>
          <a:p>
            <a:pPr fontAlgn="t"/>
            <a:r>
              <a:rPr lang="en-US" dirty="0"/>
              <a:t>Al 	0.051009 </a:t>
            </a:r>
          </a:p>
          <a:p>
            <a:pPr fontAlgn="t"/>
            <a:r>
              <a:rPr lang="en-US" dirty="0"/>
              <a:t>Si 	0.231474 </a:t>
            </a:r>
          </a:p>
          <a:p>
            <a:pPr fontAlgn="t"/>
            <a:r>
              <a:rPr lang="en-US" dirty="0"/>
              <a:t>S 	0.002804 </a:t>
            </a:r>
          </a:p>
          <a:p>
            <a:pPr fontAlgn="t"/>
            <a:r>
              <a:rPr lang="en-US" dirty="0"/>
              <a:t>K 	0.017058 </a:t>
            </a:r>
          </a:p>
          <a:p>
            <a:pPr fontAlgn="t"/>
            <a:r>
              <a:rPr lang="en-US" dirty="0"/>
              <a:t>Ca 	0.084471 </a:t>
            </a:r>
          </a:p>
          <a:p>
            <a:pPr fontAlgn="t"/>
            <a:r>
              <a:rPr lang="en-US" dirty="0"/>
              <a:t>Ti 	0.003403 </a:t>
            </a:r>
          </a:p>
          <a:p>
            <a:pPr fontAlgn="t"/>
            <a:r>
              <a:rPr lang="en-US" dirty="0"/>
              <a:t>V 	0.000024 </a:t>
            </a:r>
          </a:p>
          <a:p>
            <a:pPr fontAlgn="t"/>
            <a:r>
              <a:rPr lang="en-US" dirty="0"/>
              <a:t>Mn 	0.000362 </a:t>
            </a:r>
          </a:p>
          <a:p>
            <a:pPr fontAlgn="t"/>
            <a:r>
              <a:rPr lang="en-US" dirty="0"/>
              <a:t>Fe 	0.031375 </a:t>
            </a:r>
          </a:p>
          <a:p>
            <a:pPr fontAlgn="t"/>
            <a:r>
              <a:rPr lang="en-US" dirty="0"/>
              <a:t>Ni 	0.000002 </a:t>
            </a:r>
          </a:p>
          <a:p>
            <a:pPr fontAlgn="t"/>
            <a:r>
              <a:rPr lang="en-US" dirty="0"/>
              <a:t>Pb 	0.001179</a:t>
            </a:r>
          </a:p>
        </p:txBody>
      </p:sp>
      <p:sp>
        <p:nvSpPr>
          <p:cNvPr id="5" name="Title 1">
            <a:extLst>
              <a:ext uri="{FF2B5EF4-FFF2-40B4-BE49-F238E27FC236}">
                <a16:creationId xmlns:a16="http://schemas.microsoft.com/office/drawing/2014/main" id="{3CC9D3C4-CBD5-5049-A8FC-84AC3FA3457E}"/>
              </a:ext>
            </a:extLst>
          </p:cNvPr>
          <p:cNvSpPr txBox="1">
            <a:spLocks/>
          </p:cNvSpPr>
          <p:nvPr/>
        </p:nvSpPr>
        <p:spPr>
          <a:xfrm>
            <a:off x="457200" y="763808"/>
            <a:ext cx="8635806" cy="40498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rgbClr val="C28220"/>
                </a:solidFill>
                <a:latin typeface="Georgia"/>
                <a:ea typeface="+mj-ea"/>
                <a:cs typeface="Georgia"/>
              </a:defRPr>
            </a:lvl1pPr>
          </a:lstStyle>
          <a:p>
            <a:r>
              <a:rPr lang="en-US" sz="2800" dirty="0"/>
              <a:t>MODEL DEVELOPEMENT: Materials</a:t>
            </a:r>
          </a:p>
        </p:txBody>
      </p:sp>
      <p:pic>
        <p:nvPicPr>
          <p:cNvPr id="2" name="Picture 1">
            <a:extLst>
              <a:ext uri="{FF2B5EF4-FFF2-40B4-BE49-F238E27FC236}">
                <a16:creationId xmlns:a16="http://schemas.microsoft.com/office/drawing/2014/main" id="{B0CE402D-AFE6-0B46-B08C-D2ABCD4671A2}"/>
              </a:ext>
            </a:extLst>
          </p:cNvPr>
          <p:cNvPicPr>
            <a:picLocks noChangeAspect="1"/>
          </p:cNvPicPr>
          <p:nvPr/>
        </p:nvPicPr>
        <p:blipFill>
          <a:blip r:embed="rId3"/>
          <a:stretch>
            <a:fillRect/>
          </a:stretch>
        </p:blipFill>
        <p:spPr>
          <a:xfrm>
            <a:off x="480835" y="1168795"/>
            <a:ext cx="3272457" cy="4438877"/>
          </a:xfrm>
          <a:prstGeom prst="rect">
            <a:avLst/>
          </a:prstGeom>
        </p:spPr>
      </p:pic>
    </p:spTree>
    <p:extLst>
      <p:ext uri="{BB962C8B-B14F-4D97-AF65-F5344CB8AC3E}">
        <p14:creationId xmlns:p14="http://schemas.microsoft.com/office/powerpoint/2010/main" val="37402781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5600</TotalTime>
  <Words>1704</Words>
  <Application>Microsoft Macintosh PowerPoint</Application>
  <PresentationFormat>On-screen Show (4:3)</PresentationFormat>
  <Paragraphs>328</Paragraphs>
  <Slides>30</Slides>
  <Notes>26</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Georgia</vt:lpstr>
      <vt:lpstr>Lucida Grande</vt:lpstr>
      <vt:lpstr>Custom Design</vt:lpstr>
      <vt:lpstr>Modeling Gamma Source Detection and Localization through Materials</vt:lpstr>
      <vt:lpstr>PRESENTATION OUTLINE:</vt:lpstr>
      <vt:lpstr>MOTIVATION: Gamma “Heat Map” produced by LAMP on drone</vt:lpstr>
      <vt:lpstr>METHODOLOGY: Model and Validate in a Controlled Scenario</vt:lpstr>
      <vt:lpstr>SEARCH SCENARIO: National Planning Scenario 11 – Radiological Attack</vt:lpstr>
      <vt:lpstr>SEARCH SCENARIO: Search Hierarchy</vt:lpstr>
      <vt:lpstr>PowerPoint Presentation</vt:lpstr>
      <vt:lpstr>PowerPoint Presentation</vt:lpstr>
      <vt:lpstr>PowerPoint Presentation</vt:lpstr>
      <vt:lpstr>MODEL VALIDATION: Mathematical Flux and Count-rate Calculations</vt:lpstr>
      <vt:lpstr>MODEL VALIDATION: Mathematical Flux and Count-rate Calculations</vt:lpstr>
      <vt:lpstr>MODEL VALIDATION: Mathematical Flux and Count-rate Calculations with Attenuation</vt:lpstr>
      <vt:lpstr>MODEL VALIDATION: Mathematical Flux and Count-rate Calculations with Attenuation</vt:lpstr>
      <vt:lpstr>GEOMEGA MODEL: Segregating Simulation Data – Based off Energy and Last Location</vt:lpstr>
      <vt:lpstr>SIMULATON RESULTS:</vt:lpstr>
      <vt:lpstr>SIMULATON RESULTS:</vt:lpstr>
      <vt:lpstr>SIMULATON RESULTS:</vt:lpstr>
      <vt:lpstr>SIMULATON RESULTS: Back Projected Flux at Building Surface</vt:lpstr>
      <vt:lpstr>SIMULATON RESULTS: Back Projected Flux at Building Surface</vt:lpstr>
      <vt:lpstr>SIMULATON RESULTS: Back Projected Flux at Building Surface</vt:lpstr>
      <vt:lpstr>SIMULATON RESULTS: 3D Flux</vt:lpstr>
      <vt:lpstr>SIMULATON RESULTS: 3D Flux</vt:lpstr>
      <vt:lpstr>SIMULATON RESULTS: 3D Flux</vt:lpstr>
      <vt:lpstr>LOCALIZATION: Canny Edge Finder and Random Sample Consensus (RANSAC) fit </vt:lpstr>
      <vt:lpstr>LOCALIZATION: Canny Edge Finder and RANSAC fit</vt:lpstr>
      <vt:lpstr>LOCALIZATION: Canny Edge Finder and RANSAC fit</vt:lpstr>
      <vt:lpstr>LOCALIZATION: Canny Edge Finder and RANSAC fit</vt:lpstr>
      <vt:lpstr>LOCALIZATION: Linear Error</vt:lpstr>
      <vt:lpstr>CONCLUSIONS:</vt:lpstr>
      <vt:lpstr>Questions?</vt:lpstr>
    </vt:vector>
  </TitlesOfParts>
  <Company>UC Berkeley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Darrell Stepter</cp:lastModifiedBy>
  <cp:revision>184</cp:revision>
  <dcterms:created xsi:type="dcterms:W3CDTF">2013-01-15T19:08:57Z</dcterms:created>
  <dcterms:modified xsi:type="dcterms:W3CDTF">2019-04-27T01:06:20Z</dcterms:modified>
</cp:coreProperties>
</file>